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71" r:id="rId2"/>
    <p:sldId id="303" r:id="rId3"/>
    <p:sldId id="305" r:id="rId4"/>
    <p:sldId id="310" r:id="rId5"/>
    <p:sldId id="312" r:id="rId6"/>
    <p:sldId id="314" r:id="rId7"/>
    <p:sldId id="311" r:id="rId8"/>
    <p:sldId id="316" r:id="rId9"/>
    <p:sldId id="317" r:id="rId10"/>
    <p:sldId id="262" r:id="rId11"/>
    <p:sldId id="280" r:id="rId12"/>
    <p:sldId id="272" r:id="rId1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0808"/>
    <a:srgbClr val="F6161B"/>
    <a:srgbClr val="FF2525"/>
    <a:srgbClr val="D21242"/>
    <a:srgbClr val="C81239"/>
    <a:srgbClr val="CC0000"/>
    <a:srgbClr val="E81254"/>
    <a:srgbClr val="F61E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223" autoAdjust="0"/>
    <p:restoredTop sz="84461" autoAdjust="0"/>
  </p:normalViewPr>
  <p:slideViewPr>
    <p:cSldViewPr>
      <p:cViewPr varScale="1">
        <p:scale>
          <a:sx n="78" d="100"/>
          <a:sy n="78" d="100"/>
        </p:scale>
        <p:origin x="12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258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E4011C31-D64C-44E1-92C8-28558FBB9078}" type="datetimeFigureOut">
              <a:rPr lang="en-US"/>
              <a:pPr>
                <a:defRPr/>
              </a:pPr>
              <a:t>7/26/2018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B54F3D8-4F50-4AD9-883A-FB666FF41A14}" type="slidenum">
              <a:rPr lang="en-US" altLang="en-US"/>
              <a:pPr>
                <a:defRPr/>
              </a:pPr>
              <a:t>‹#›</a:t>
            </a:fld>
            <a:endParaRPr lang="en-US" altLang="en-US" dirty="0"/>
          </a:p>
        </p:txBody>
      </p:sp>
    </p:spTree>
    <p:extLst>
      <p:ext uri="{BB962C8B-B14F-4D97-AF65-F5344CB8AC3E}">
        <p14:creationId xmlns:p14="http://schemas.microsoft.com/office/powerpoint/2010/main" val="1525754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8FBE00E1-228E-4C62-8126-1873520ED398}" type="datetimeFigureOut">
              <a:rPr lang="en-US"/>
              <a:pPr>
                <a:defRPr/>
              </a:pPr>
              <a:t>7/26/2018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02A6BC3-C74D-4A3F-ABAA-9AE7BD55EEB5}" type="slidenum">
              <a:rPr lang="en-US" altLang="en-US"/>
              <a:pPr>
                <a:defRPr/>
              </a:pPr>
              <a:t>‹#›</a:t>
            </a:fld>
            <a:endParaRPr lang="en-US" altLang="en-US" dirty="0"/>
          </a:p>
        </p:txBody>
      </p:sp>
    </p:spTree>
    <p:extLst>
      <p:ext uri="{BB962C8B-B14F-4D97-AF65-F5344CB8AC3E}">
        <p14:creationId xmlns:p14="http://schemas.microsoft.com/office/powerpoint/2010/main" val="36932811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69995C-A7D1-4AD7-BF17-CAD049AC6CF0}" type="slidenum">
              <a:rPr lang="en-US" altLang="en-US" smtClean="0"/>
              <a:pPr/>
              <a:t>1</a:t>
            </a:fld>
            <a:endParaRPr lang="en-US" altLang="en-US" dirty="0" smtClean="0"/>
          </a:p>
        </p:txBody>
      </p:sp>
    </p:spTree>
    <p:extLst>
      <p:ext uri="{BB962C8B-B14F-4D97-AF65-F5344CB8AC3E}">
        <p14:creationId xmlns:p14="http://schemas.microsoft.com/office/powerpoint/2010/main" val="1281063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52B58EB-4F3B-4180-9CE1-7C2C80100DF5}" type="slidenum">
              <a:rPr lang="en-US" altLang="en-US" smtClean="0"/>
              <a:pPr/>
              <a:t>2</a:t>
            </a:fld>
            <a:endParaRPr lang="en-US" altLang="en-US" dirty="0" smtClean="0"/>
          </a:p>
        </p:txBody>
      </p:sp>
    </p:spTree>
    <p:extLst>
      <p:ext uri="{BB962C8B-B14F-4D97-AF65-F5344CB8AC3E}">
        <p14:creationId xmlns:p14="http://schemas.microsoft.com/office/powerpoint/2010/main" val="847854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2A6BC3-C74D-4A3F-ABAA-9AE7BD55EEB5}" type="slidenum">
              <a:rPr lang="en-US" altLang="en-US" smtClean="0"/>
              <a:pPr>
                <a:defRPr/>
              </a:pPr>
              <a:t>4</a:t>
            </a:fld>
            <a:endParaRPr lang="en-US" altLang="en-US" dirty="0"/>
          </a:p>
        </p:txBody>
      </p:sp>
    </p:spTree>
    <p:extLst>
      <p:ext uri="{BB962C8B-B14F-4D97-AF65-F5344CB8AC3E}">
        <p14:creationId xmlns:p14="http://schemas.microsoft.com/office/powerpoint/2010/main" val="3520566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Copies of Good Sam Act, reporting forms and schedule of the Food Safety classes are available.</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190ACB-F64B-48C1-A174-E52D922F35F0}" type="slidenum">
              <a:rPr lang="en-US" altLang="en-US" smtClean="0">
                <a:latin typeface="Arial" panose="020B0604020202020204" pitchFamily="34" charset="0"/>
              </a:rPr>
              <a:pPr>
                <a:spcBef>
                  <a:spcPct val="0"/>
                </a:spcBef>
              </a:pPr>
              <a:t>10</a:t>
            </a:fld>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561066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CA98383F-8373-4D04-B7E3-2D8404B3D92C}" type="datetimeFigureOut">
              <a:rPr lang="en-US"/>
              <a:pPr>
                <a:defRPr/>
              </a:pPr>
              <a:t>7/26/2018</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198B57EE-F48B-4376-A0A6-46D4038717D2}" type="slidenum">
              <a:rPr lang="en-US" altLang="en-US"/>
              <a:pPr>
                <a:defRPr/>
              </a:pPr>
              <a:t>‹#›</a:t>
            </a:fld>
            <a:endParaRPr lang="en-US" altLang="en-US" dirty="0"/>
          </a:p>
        </p:txBody>
      </p:sp>
    </p:spTree>
    <p:extLst>
      <p:ext uri="{BB962C8B-B14F-4D97-AF65-F5344CB8AC3E}">
        <p14:creationId xmlns:p14="http://schemas.microsoft.com/office/powerpoint/2010/main" val="169832981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8632F9F-5F55-49B5-B207-9295B6D12ABB}" type="datetimeFigureOut">
              <a:rPr lang="en-US"/>
              <a:pPr>
                <a:defRPr/>
              </a:pPr>
              <a:t>7/26/2018</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4A097A6A-878E-4CE5-A516-6BC97A417A32}" type="slidenum">
              <a:rPr lang="en-US" altLang="en-US"/>
              <a:pPr>
                <a:defRPr/>
              </a:pPr>
              <a:t>‹#›</a:t>
            </a:fld>
            <a:endParaRPr lang="en-US" altLang="en-US" dirty="0"/>
          </a:p>
        </p:txBody>
      </p:sp>
    </p:spTree>
    <p:extLst>
      <p:ext uri="{BB962C8B-B14F-4D97-AF65-F5344CB8AC3E}">
        <p14:creationId xmlns:p14="http://schemas.microsoft.com/office/powerpoint/2010/main" val="416318885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C52283C-24E4-411A-915C-018FC6F2C432}" type="datetimeFigureOut">
              <a:rPr lang="en-US"/>
              <a:pPr>
                <a:defRPr/>
              </a:pPr>
              <a:t>7/26/2018</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66BF4256-D0F7-43F9-8551-385B2BA0F822}" type="slidenum">
              <a:rPr lang="en-US" altLang="en-US"/>
              <a:pPr>
                <a:defRPr/>
              </a:pPr>
              <a:t>‹#›</a:t>
            </a:fld>
            <a:endParaRPr lang="en-US" altLang="en-US" dirty="0"/>
          </a:p>
        </p:txBody>
      </p:sp>
    </p:spTree>
    <p:extLst>
      <p:ext uri="{BB962C8B-B14F-4D97-AF65-F5344CB8AC3E}">
        <p14:creationId xmlns:p14="http://schemas.microsoft.com/office/powerpoint/2010/main" val="353512763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7C8106B-3769-4B50-9C60-DE420F7E7CC2}" type="datetimeFigureOut">
              <a:rPr lang="en-US"/>
              <a:pPr>
                <a:defRPr/>
              </a:pPr>
              <a:t>7/26/2018</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20DAE832-D514-4665-B95E-A345DD2B47DE}" type="slidenum">
              <a:rPr lang="en-US" altLang="en-US"/>
              <a:pPr>
                <a:defRPr/>
              </a:pPr>
              <a:t>‹#›</a:t>
            </a:fld>
            <a:endParaRPr lang="en-US" altLang="en-US" dirty="0"/>
          </a:p>
        </p:txBody>
      </p:sp>
    </p:spTree>
    <p:extLst>
      <p:ext uri="{BB962C8B-B14F-4D97-AF65-F5344CB8AC3E}">
        <p14:creationId xmlns:p14="http://schemas.microsoft.com/office/powerpoint/2010/main" val="114133881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FC8DCADE-1E9D-443B-95CD-EA2E7CAF9AB5}" type="datetimeFigureOut">
              <a:rPr lang="en-US"/>
              <a:pPr>
                <a:defRPr/>
              </a:pPr>
              <a:t>7/26/2018</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6C3C4E73-2803-4DEC-9A5A-00D2DF5513A6}" type="slidenum">
              <a:rPr lang="en-US" altLang="en-US"/>
              <a:pPr>
                <a:defRPr/>
              </a:pPr>
              <a:t>‹#›</a:t>
            </a:fld>
            <a:endParaRPr lang="en-US" altLang="en-US" dirty="0"/>
          </a:p>
        </p:txBody>
      </p:sp>
    </p:spTree>
    <p:extLst>
      <p:ext uri="{BB962C8B-B14F-4D97-AF65-F5344CB8AC3E}">
        <p14:creationId xmlns:p14="http://schemas.microsoft.com/office/powerpoint/2010/main" val="56596248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2E0EE79-25BE-4503-81F0-AEF1E99B8003}" type="datetimeFigureOut">
              <a:rPr lang="en-US"/>
              <a:pPr>
                <a:defRPr/>
              </a:pPr>
              <a:t>7/26/2018</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D61327F8-F8E2-4EFD-AB2C-E6DC5DD7D39B}" type="slidenum">
              <a:rPr lang="en-US" altLang="en-US"/>
              <a:pPr>
                <a:defRPr/>
              </a:pPr>
              <a:t>‹#›</a:t>
            </a:fld>
            <a:endParaRPr lang="en-US" altLang="en-US" dirty="0"/>
          </a:p>
        </p:txBody>
      </p:sp>
    </p:spTree>
    <p:extLst>
      <p:ext uri="{BB962C8B-B14F-4D97-AF65-F5344CB8AC3E}">
        <p14:creationId xmlns:p14="http://schemas.microsoft.com/office/powerpoint/2010/main" val="149736245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0DCD0A56-1C22-4D65-92CA-CA576291AB11}" type="datetimeFigureOut">
              <a:rPr lang="en-US"/>
              <a:pPr>
                <a:defRPr/>
              </a:pPr>
              <a:t>7/26/2018</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dirty="0"/>
          </a:p>
        </p:txBody>
      </p:sp>
      <p:sp>
        <p:nvSpPr>
          <p:cNvPr id="9" name="Slide Number Placeholder 22"/>
          <p:cNvSpPr>
            <a:spLocks noGrp="1"/>
          </p:cNvSpPr>
          <p:nvPr>
            <p:ph type="sldNum" sz="quarter" idx="12"/>
          </p:nvPr>
        </p:nvSpPr>
        <p:spPr/>
        <p:txBody>
          <a:bodyPr/>
          <a:lstStyle>
            <a:lvl1pPr>
              <a:defRPr/>
            </a:lvl1pPr>
          </a:lstStyle>
          <a:p>
            <a:pPr>
              <a:defRPr/>
            </a:pPr>
            <a:fld id="{D834B911-91F8-4233-A0FE-C974AF4A8AC8}" type="slidenum">
              <a:rPr lang="en-US" altLang="en-US"/>
              <a:pPr>
                <a:defRPr/>
              </a:pPr>
              <a:t>‹#›</a:t>
            </a:fld>
            <a:endParaRPr lang="en-US" altLang="en-US" dirty="0"/>
          </a:p>
        </p:txBody>
      </p:sp>
    </p:spTree>
    <p:extLst>
      <p:ext uri="{BB962C8B-B14F-4D97-AF65-F5344CB8AC3E}">
        <p14:creationId xmlns:p14="http://schemas.microsoft.com/office/powerpoint/2010/main" val="178689183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C25B4527-405C-4EDA-8F36-F7B64E2B4179}" type="datetimeFigureOut">
              <a:rPr lang="en-US"/>
              <a:pPr>
                <a:defRPr/>
              </a:pPr>
              <a:t>7/26/2018</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28C8F30B-6679-4979-9EC9-DA67A95DD9D2}" type="slidenum">
              <a:rPr lang="en-US" altLang="en-US"/>
              <a:pPr>
                <a:defRPr/>
              </a:pPr>
              <a:t>‹#›</a:t>
            </a:fld>
            <a:endParaRPr lang="en-US" altLang="en-US" dirty="0"/>
          </a:p>
        </p:txBody>
      </p:sp>
    </p:spTree>
    <p:extLst>
      <p:ext uri="{BB962C8B-B14F-4D97-AF65-F5344CB8AC3E}">
        <p14:creationId xmlns:p14="http://schemas.microsoft.com/office/powerpoint/2010/main" val="137331930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8A1936D-6D8E-4237-BC52-1E5ACDE9BDBF}" type="datetimeFigureOut">
              <a:rPr lang="en-US"/>
              <a:pPr>
                <a:defRPr/>
              </a:pPr>
              <a:t>7/26/2018</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22"/>
          <p:cNvSpPr>
            <a:spLocks noGrp="1"/>
          </p:cNvSpPr>
          <p:nvPr>
            <p:ph type="sldNum" sz="quarter" idx="12"/>
          </p:nvPr>
        </p:nvSpPr>
        <p:spPr/>
        <p:txBody>
          <a:bodyPr/>
          <a:lstStyle>
            <a:lvl1pPr>
              <a:defRPr/>
            </a:lvl1pPr>
          </a:lstStyle>
          <a:p>
            <a:pPr>
              <a:defRPr/>
            </a:pPr>
            <a:fld id="{93DB30A3-C886-447B-8EA7-91108B841E40}" type="slidenum">
              <a:rPr lang="en-US" altLang="en-US"/>
              <a:pPr>
                <a:defRPr/>
              </a:pPr>
              <a:t>‹#›</a:t>
            </a:fld>
            <a:endParaRPr lang="en-US" altLang="en-US" dirty="0"/>
          </a:p>
        </p:txBody>
      </p:sp>
    </p:spTree>
    <p:extLst>
      <p:ext uri="{BB962C8B-B14F-4D97-AF65-F5344CB8AC3E}">
        <p14:creationId xmlns:p14="http://schemas.microsoft.com/office/powerpoint/2010/main" val="156316730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8D0AB02A-6CD6-43A9-B1E3-C83C959332B6}" type="datetimeFigureOut">
              <a:rPr lang="en-US"/>
              <a:pPr>
                <a:defRPr/>
              </a:pPr>
              <a:t>7/26/2018</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AEF2B882-2322-4115-BCE0-D204906D9F39}" type="slidenum">
              <a:rPr lang="en-US" altLang="en-US"/>
              <a:pPr>
                <a:defRPr/>
              </a:pPr>
              <a:t>‹#›</a:t>
            </a:fld>
            <a:endParaRPr lang="en-US" altLang="en-US" dirty="0"/>
          </a:p>
        </p:txBody>
      </p:sp>
    </p:spTree>
    <p:extLst>
      <p:ext uri="{BB962C8B-B14F-4D97-AF65-F5344CB8AC3E}">
        <p14:creationId xmlns:p14="http://schemas.microsoft.com/office/powerpoint/2010/main" val="202041597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154F2690-7C27-411F-9026-F426CE477CB5}" type="datetimeFigureOut">
              <a:rPr lang="en-US"/>
              <a:pPr>
                <a:defRPr/>
              </a:pPr>
              <a:t>7/26/2018</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1AB86035-826A-4F80-A47C-0356A039A25C}" type="slidenum">
              <a:rPr lang="en-US" altLang="en-US"/>
              <a:pPr>
                <a:defRPr/>
              </a:pPr>
              <a:t>‹#›</a:t>
            </a:fld>
            <a:endParaRPr lang="en-US" altLang="en-US" dirty="0"/>
          </a:p>
        </p:txBody>
      </p:sp>
    </p:spTree>
    <p:extLst>
      <p:ext uri="{BB962C8B-B14F-4D97-AF65-F5344CB8AC3E}">
        <p14:creationId xmlns:p14="http://schemas.microsoft.com/office/powerpoint/2010/main" val="337659272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AE6E2BC3-5204-459C-A211-E3E66DC9DC3A}" type="datetimeFigureOut">
              <a:rPr lang="en-US"/>
              <a:pPr>
                <a:defRPr/>
              </a:pPr>
              <a:t>7/26/2018</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eaLnBrk="1" hangingPunct="1">
              <a:defRPr sz="1200">
                <a:solidFill>
                  <a:srgbClr val="000000"/>
                </a:solidFill>
                <a:latin typeface="Book Antiqua" panose="02040602050305030304" pitchFamily="18" charset="0"/>
              </a:defRPr>
            </a:lvl1pPr>
          </a:lstStyle>
          <a:p>
            <a:pPr>
              <a:defRPr/>
            </a:pPr>
            <a:fld id="{F62384E5-55D2-41C3-B8D6-B6113E91DA8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cpasi@centralpafoodbank.org" TargetMode="External"/><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hyperlink" Target="mailto:bhamilton@centralpafoodbank.org" TargetMode="External"/><Relationship Id="rId5" Type="http://schemas.openxmlformats.org/officeDocument/2006/relationships/hyperlink" Target="mailto:dfritchey@centralpafoodbank.org" TargetMode="External"/><Relationship Id="rId4" Type="http://schemas.openxmlformats.org/officeDocument/2006/relationships/hyperlink" Target="mailto:dlloyd@centralpafoodbank.org"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COLOR logo - eps.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609600"/>
            <a:ext cx="5499100" cy="315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2"/>
          <p:cNvSpPr txBox="1">
            <a:spLocks noChangeArrowheads="1"/>
          </p:cNvSpPr>
          <p:nvPr/>
        </p:nvSpPr>
        <p:spPr bwMode="auto">
          <a:xfrm>
            <a:off x="838200" y="4648200"/>
            <a:ext cx="7467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lgn="r" eaLnBrk="1" hangingPunct="1">
              <a:spcBef>
                <a:spcPct val="0"/>
              </a:spcBef>
              <a:buClrTx/>
              <a:buSzTx/>
              <a:buFontTx/>
              <a:buNone/>
            </a:pPr>
            <a:r>
              <a:rPr lang="en-US" altLang="en-US" sz="1800" b="1" dirty="0" smtClean="0">
                <a:latin typeface="Arial" panose="020B0604020202020204" pitchFamily="34" charset="0"/>
              </a:rPr>
              <a:t>Agency-Enabled Retail Donations Webinar:</a:t>
            </a:r>
          </a:p>
          <a:p>
            <a:pPr algn="r" eaLnBrk="1" hangingPunct="1">
              <a:spcBef>
                <a:spcPct val="0"/>
              </a:spcBef>
              <a:buClrTx/>
              <a:buSzTx/>
              <a:buFontTx/>
              <a:buNone/>
            </a:pPr>
            <a:r>
              <a:rPr lang="en-US" altLang="en-US" sz="1800" b="1" dirty="0" smtClean="0">
                <a:latin typeface="Arial" panose="020B0604020202020204" pitchFamily="34" charset="0"/>
              </a:rPr>
              <a:t>*NEW* Mandatory Food Safety Temperature-Control Monitoring</a:t>
            </a:r>
            <a:endParaRPr lang="en-US" altLang="en-US" sz="1800" b="1" dirty="0">
              <a:latin typeface="Arial" panose="020B0604020202020204" pitchFamily="34" charset="0"/>
            </a:endParaRPr>
          </a:p>
          <a:p>
            <a:pPr algn="r" eaLnBrk="1" hangingPunct="1">
              <a:spcBef>
                <a:spcPct val="0"/>
              </a:spcBef>
              <a:buClrTx/>
              <a:buSzTx/>
              <a:buFontTx/>
              <a:buNone/>
            </a:pPr>
            <a:r>
              <a:rPr lang="en-US" altLang="en-US" sz="1800" b="1" dirty="0" smtClean="0">
                <a:latin typeface="Arial" panose="020B0604020202020204" pitchFamily="34" charset="0"/>
              </a:rPr>
              <a:t>Wednesday, September 13, 2017</a:t>
            </a:r>
          </a:p>
          <a:p>
            <a:pPr algn="r" eaLnBrk="1" hangingPunct="1">
              <a:spcBef>
                <a:spcPct val="0"/>
              </a:spcBef>
              <a:buClrTx/>
              <a:buSzTx/>
              <a:buFontTx/>
              <a:buNone/>
            </a:pPr>
            <a:r>
              <a:rPr lang="en-US" altLang="en-US" sz="1800" b="1" dirty="0" smtClean="0">
                <a:latin typeface="Arial" panose="020B0604020202020204" pitchFamily="34" charset="0"/>
              </a:rPr>
              <a:t>10:00 – 10:30 AM</a:t>
            </a:r>
            <a:endParaRPr lang="en-US" altLang="en-US" sz="1800" b="1" dirty="0">
              <a:latin typeface="Arial" panose="020B0604020202020204" pitchFamily="34" charset="0"/>
            </a:endParaRPr>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sz="4600" dirty="0" smtClean="0">
                <a:solidFill>
                  <a:srgbClr val="FF2525"/>
                </a:solidFill>
                <a:latin typeface="Arial" panose="020B0604020202020204" pitchFamily="34" charset="0"/>
                <a:cs typeface="Arial" panose="020B0604020202020204" pitchFamily="34" charset="0"/>
              </a:rPr>
              <a:t>Available Temperature Control Resources</a:t>
            </a:r>
            <a:endParaRPr lang="en-US" sz="4600" dirty="0">
              <a:solidFill>
                <a:srgbClr val="FF2525"/>
              </a:solidFill>
              <a:latin typeface="Arial" panose="020B0604020202020204" pitchFamily="34" charset="0"/>
              <a:cs typeface="Arial" panose="020B0604020202020204" pitchFamily="34" charset="0"/>
            </a:endParaRPr>
          </a:p>
        </p:txBody>
      </p:sp>
      <p:sp>
        <p:nvSpPr>
          <p:cNvPr id="19459" name="Content Placeholder 2"/>
          <p:cNvSpPr>
            <a:spLocks noGrp="1"/>
          </p:cNvSpPr>
          <p:nvPr>
            <p:ph idx="1"/>
          </p:nvPr>
        </p:nvSpPr>
        <p:spPr>
          <a:xfrm>
            <a:off x="914400" y="1770063"/>
            <a:ext cx="7793038" cy="3716337"/>
          </a:xfrm>
        </p:spPr>
        <p:txBody>
          <a:bodyPr/>
          <a:lstStyle/>
          <a:p>
            <a:pPr eaLnBrk="1" hangingPunct="1">
              <a:buFont typeface="Wingdings" panose="05000000000000000000" pitchFamily="2" charset="2"/>
              <a:buChar char="q"/>
            </a:pPr>
            <a:r>
              <a:rPr lang="en-US" altLang="en-US" sz="2600" b="1" dirty="0" smtClean="0">
                <a:latin typeface="Arial" panose="020B0604020202020204" pitchFamily="34" charset="0"/>
                <a:cs typeface="Arial" panose="020B0604020202020204" pitchFamily="34" charset="0"/>
              </a:rPr>
              <a:t>Freezer Blanket</a:t>
            </a:r>
          </a:p>
          <a:p>
            <a:pPr eaLnBrk="1" hangingPunct="1">
              <a:buFont typeface="Wingdings" panose="05000000000000000000" pitchFamily="2" charset="2"/>
              <a:buChar char="q"/>
            </a:pPr>
            <a:r>
              <a:rPr lang="en-US" altLang="en-US" sz="2600" b="1" dirty="0" smtClean="0">
                <a:latin typeface="Arial" panose="020B0604020202020204" pitchFamily="34" charset="0"/>
                <a:cs typeface="Arial" panose="020B0604020202020204" pitchFamily="34" charset="0"/>
              </a:rPr>
              <a:t>Thermal (Insulated) Bags</a:t>
            </a:r>
          </a:p>
          <a:p>
            <a:pPr eaLnBrk="1" hangingPunct="1">
              <a:buFont typeface="Wingdings" panose="05000000000000000000" pitchFamily="2" charset="2"/>
              <a:buChar char="q"/>
            </a:pPr>
            <a:r>
              <a:rPr lang="en-US" altLang="en-US" sz="2600" b="1" dirty="0" smtClean="0">
                <a:latin typeface="Arial" panose="020B0604020202020204" pitchFamily="34" charset="0"/>
                <a:cs typeface="Arial" panose="020B0604020202020204" pitchFamily="34" charset="0"/>
              </a:rPr>
              <a:t>Infrared Food Safety Thermometer Gun</a:t>
            </a:r>
          </a:p>
          <a:p>
            <a:pPr eaLnBrk="1" hangingPunct="1">
              <a:buFont typeface="Wingdings" panose="05000000000000000000" pitchFamily="2" charset="2"/>
              <a:buChar char="q"/>
            </a:pPr>
            <a:r>
              <a:rPr lang="en-US" altLang="en-US" sz="2600" b="1" dirty="0" smtClean="0">
                <a:latin typeface="Arial" panose="020B0604020202020204" pitchFamily="34" charset="0"/>
                <a:cs typeface="Arial" panose="020B0604020202020204" pitchFamily="34" charset="0"/>
              </a:rPr>
              <a:t>Refrigerator/Freezer Thermometers</a:t>
            </a:r>
          </a:p>
          <a:p>
            <a:pPr eaLnBrk="1" hangingPunct="1">
              <a:buFont typeface="Wingdings" panose="05000000000000000000" pitchFamily="2" charset="2"/>
              <a:buChar char="q"/>
            </a:pPr>
            <a:r>
              <a:rPr lang="en-US" altLang="en-US" sz="2600" b="1" dirty="0" smtClean="0">
                <a:latin typeface="Arial" panose="020B0604020202020204" pitchFamily="34" charset="0"/>
                <a:cs typeface="Arial" panose="020B0604020202020204" pitchFamily="34" charset="0"/>
              </a:rPr>
              <a:t>Food Safety Training/Classes</a:t>
            </a:r>
          </a:p>
          <a:p>
            <a:pPr eaLnBrk="1" hangingPunct="1">
              <a:buFont typeface="Wingdings" panose="05000000000000000000" pitchFamily="2" charset="2"/>
              <a:buChar char="q"/>
            </a:pPr>
            <a:r>
              <a:rPr lang="en-US" altLang="en-US" sz="2600" b="1" dirty="0" smtClean="0">
                <a:latin typeface="Arial" panose="020B0604020202020204" pitchFamily="34" charset="0"/>
                <a:cs typeface="Arial" panose="020B0604020202020204" pitchFamily="34" charset="0"/>
              </a:rPr>
              <a:t>Temperature Log Template Sheet</a:t>
            </a:r>
          </a:p>
          <a:p>
            <a:pPr eaLnBrk="1" hangingPunct="1">
              <a:buFont typeface="Wingdings" panose="05000000000000000000" pitchFamily="2" charset="2"/>
              <a:buChar char="q"/>
            </a:pPr>
            <a:r>
              <a:rPr lang="en-US" altLang="en-US" sz="2600" b="1" dirty="0" smtClean="0">
                <a:latin typeface="Arial" panose="020B0604020202020204" pitchFamily="34" charset="0"/>
                <a:cs typeface="Arial" panose="020B0604020202020204" pitchFamily="34" charset="0"/>
              </a:rPr>
              <a:t>Reference Materials and Program Guidelines</a:t>
            </a:r>
          </a:p>
          <a:p>
            <a:pPr eaLnBrk="1" hangingPunct="1">
              <a:buFont typeface="Wingdings" panose="05000000000000000000" pitchFamily="2" charset="2"/>
              <a:buChar char="q"/>
            </a:pPr>
            <a:endParaRPr lang="en-US" altLang="en-US" b="1" dirty="0" smtClean="0">
              <a:latin typeface="Arial" panose="020B0604020202020204" pitchFamily="34" charset="0"/>
              <a:cs typeface="Arial" panose="020B0604020202020204" pitchFamily="34" charset="0"/>
            </a:endParaRPr>
          </a:p>
        </p:txBody>
      </p:sp>
      <p:pic>
        <p:nvPicPr>
          <p:cNvPr id="19460" name="Content Placeholder 3" descr="COLOR logo - eps.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953125"/>
            <a:ext cx="12192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Box 4"/>
          <p:cNvSpPr txBox="1">
            <a:spLocks noChangeArrowheads="1"/>
          </p:cNvSpPr>
          <p:nvPr/>
        </p:nvSpPr>
        <p:spPr bwMode="auto">
          <a:xfrm>
            <a:off x="1600200" y="6324600"/>
            <a:ext cx="6553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eaLnBrk="1" hangingPunct="1">
              <a:spcBef>
                <a:spcPct val="0"/>
              </a:spcBef>
              <a:buClrTx/>
              <a:buSzTx/>
              <a:buFontTx/>
              <a:buNone/>
            </a:pPr>
            <a:r>
              <a:rPr lang="en-US" altLang="en-US" sz="1600" b="1" dirty="0">
                <a:latin typeface="Arial" panose="020B0604020202020204" pitchFamily="34" charset="0"/>
              </a:rPr>
              <a:t>Fighting Hunger, Improving Lives, Strengthening Communities</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2" y="5448"/>
            <a:ext cx="8229600" cy="792162"/>
          </a:xfrm>
        </p:spPr>
        <p:txBody>
          <a:bodyPr>
            <a:normAutofit fontScale="90000"/>
          </a:bodyPr>
          <a:lstStyle/>
          <a:p>
            <a:pPr>
              <a:defRPr/>
            </a:pPr>
            <a:r>
              <a:rPr lang="en-US" sz="4800" dirty="0" smtClean="0">
                <a:solidFill>
                  <a:srgbClr val="FF2525"/>
                </a:solidFill>
                <a:latin typeface="Arial" panose="020B0604020202020204" pitchFamily="34" charset="0"/>
                <a:cs typeface="Arial" panose="020B0604020202020204" pitchFamily="34" charset="0"/>
              </a:rPr>
              <a:t>Thank You!</a:t>
            </a:r>
            <a:endParaRPr lang="en-GB" sz="4800" dirty="0">
              <a:solidFill>
                <a:srgbClr val="FF2525"/>
              </a:solidFill>
              <a:latin typeface="Arial" panose="020B0604020202020204" pitchFamily="34" charset="0"/>
              <a:cs typeface="Arial" panose="020B0604020202020204" pitchFamily="34" charset="0"/>
            </a:endParaRPr>
          </a:p>
        </p:txBody>
      </p:sp>
      <p:pic>
        <p:nvPicPr>
          <p:cNvPr id="22531" name="Content Placeholder 3" descr="COLOR logo - eps.eps"/>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5791200"/>
            <a:ext cx="1211263" cy="695325"/>
          </a:xfrm>
          <a:noFill/>
        </p:spPr>
      </p:pic>
      <p:sp>
        <p:nvSpPr>
          <p:cNvPr id="22532" name="TextBox 4"/>
          <p:cNvSpPr txBox="1">
            <a:spLocks noChangeArrowheads="1"/>
          </p:cNvSpPr>
          <p:nvPr/>
        </p:nvSpPr>
        <p:spPr bwMode="auto">
          <a:xfrm>
            <a:off x="-8238" y="709082"/>
            <a:ext cx="9144000" cy="5724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lgn="ctr" eaLnBrk="1" hangingPunct="1">
              <a:spcBef>
                <a:spcPct val="0"/>
              </a:spcBef>
              <a:buClrTx/>
              <a:buSzTx/>
              <a:buFontTx/>
              <a:buNone/>
            </a:pPr>
            <a:endParaRPr lang="en-US" altLang="en-US" sz="1800" b="1" dirty="0" smtClean="0">
              <a:latin typeface="Arial" panose="020B0604020202020204" pitchFamily="34" charset="0"/>
            </a:endParaRPr>
          </a:p>
          <a:p>
            <a:pPr algn="ctr" eaLnBrk="1" hangingPunct="1">
              <a:spcBef>
                <a:spcPct val="0"/>
              </a:spcBef>
              <a:buClrTx/>
              <a:buSzTx/>
              <a:buFontTx/>
              <a:buNone/>
            </a:pPr>
            <a:r>
              <a:rPr lang="en-US" altLang="en-US" sz="2000" b="1" dirty="0" smtClean="0">
                <a:latin typeface="Arial" panose="020B0604020202020204" pitchFamily="34" charset="0"/>
              </a:rPr>
              <a:t>For questions or more information, please contact:</a:t>
            </a:r>
          </a:p>
          <a:p>
            <a:pPr algn="ctr" eaLnBrk="1" hangingPunct="1">
              <a:spcBef>
                <a:spcPct val="0"/>
              </a:spcBef>
              <a:buClrTx/>
              <a:buSzTx/>
              <a:buFontTx/>
              <a:buNone/>
            </a:pPr>
            <a:endParaRPr lang="en-US" altLang="en-US" sz="1800" b="1" dirty="0">
              <a:latin typeface="Arial" panose="020B0604020202020204" pitchFamily="34" charset="0"/>
            </a:endParaRPr>
          </a:p>
          <a:p>
            <a:pPr algn="ctr" eaLnBrk="1" hangingPunct="1">
              <a:spcBef>
                <a:spcPct val="0"/>
              </a:spcBef>
              <a:buClrTx/>
              <a:buSzTx/>
              <a:buFontTx/>
              <a:buNone/>
            </a:pPr>
            <a:r>
              <a:rPr lang="en-US" altLang="en-US" sz="1800" b="1" dirty="0" smtClean="0">
                <a:latin typeface="Arial" panose="020B0604020202020204" pitchFamily="34" charset="0"/>
              </a:rPr>
              <a:t>Cindi Pasi, Agency Enabled Donation Coordinator</a:t>
            </a:r>
            <a:endParaRPr lang="en-US" altLang="en-US" sz="1800" b="1" dirty="0">
              <a:latin typeface="Arial" panose="020B0604020202020204" pitchFamily="34" charset="0"/>
            </a:endParaRPr>
          </a:p>
          <a:p>
            <a:pPr algn="ctr" eaLnBrk="1" hangingPunct="1">
              <a:spcBef>
                <a:spcPct val="0"/>
              </a:spcBef>
              <a:buClrTx/>
              <a:buSzTx/>
              <a:buFontTx/>
              <a:buNone/>
            </a:pPr>
            <a:r>
              <a:rPr lang="en-US" altLang="en-US" sz="1800" dirty="0" smtClean="0">
                <a:latin typeface="Arial" panose="020B0604020202020204" pitchFamily="34" charset="0"/>
                <a:hlinkClick r:id="rId3"/>
              </a:rPr>
              <a:t>cpasi@centralpafoodbank.org</a:t>
            </a:r>
            <a:r>
              <a:rPr lang="en-US" altLang="en-US" sz="1800" dirty="0" smtClean="0">
                <a:latin typeface="Arial" panose="020B0604020202020204" pitchFamily="34" charset="0"/>
              </a:rPr>
              <a:t> </a:t>
            </a:r>
            <a:endParaRPr lang="en-US" altLang="en-US" sz="1800" dirty="0">
              <a:latin typeface="Arial" panose="020B0604020202020204" pitchFamily="34" charset="0"/>
            </a:endParaRPr>
          </a:p>
          <a:p>
            <a:pPr algn="ctr" eaLnBrk="1" hangingPunct="1">
              <a:spcBef>
                <a:spcPct val="0"/>
              </a:spcBef>
              <a:buClrTx/>
              <a:buSzTx/>
              <a:buFontTx/>
              <a:buNone/>
            </a:pPr>
            <a:r>
              <a:rPr lang="en-US" altLang="en-US" sz="1800" dirty="0" smtClean="0">
                <a:latin typeface="Arial" panose="020B0604020202020204" pitchFamily="34" charset="0"/>
              </a:rPr>
              <a:t>Phone: 717-547-6256 (Direct Line)</a:t>
            </a:r>
          </a:p>
          <a:p>
            <a:pPr algn="ctr" eaLnBrk="1" hangingPunct="1">
              <a:spcBef>
                <a:spcPct val="0"/>
              </a:spcBef>
              <a:buClrTx/>
              <a:buSzTx/>
              <a:buFontTx/>
              <a:buNone/>
            </a:pPr>
            <a:endParaRPr lang="en-US" altLang="en-US" sz="1800" dirty="0">
              <a:latin typeface="Arial" panose="020B0604020202020204" pitchFamily="34" charset="0"/>
            </a:endParaRPr>
          </a:p>
          <a:p>
            <a:pPr algn="ctr" eaLnBrk="1" hangingPunct="1">
              <a:spcBef>
                <a:spcPct val="0"/>
              </a:spcBef>
              <a:buClrTx/>
              <a:buSzTx/>
              <a:buFontTx/>
              <a:buNone/>
            </a:pPr>
            <a:r>
              <a:rPr lang="en-US" altLang="en-US" sz="1800" b="1" dirty="0" smtClean="0">
                <a:latin typeface="Arial" panose="020B0604020202020204" pitchFamily="34" charset="0"/>
              </a:rPr>
              <a:t>Dave Lloyd, Youth Programs Manager &amp; ServSafe® Instructor</a:t>
            </a:r>
          </a:p>
          <a:p>
            <a:pPr algn="ctr" eaLnBrk="1" hangingPunct="1">
              <a:spcBef>
                <a:spcPct val="0"/>
              </a:spcBef>
              <a:buClrTx/>
              <a:buSzTx/>
              <a:buFontTx/>
              <a:buNone/>
            </a:pPr>
            <a:r>
              <a:rPr lang="en-US" altLang="en-US" sz="1800" dirty="0" smtClean="0">
                <a:latin typeface="Arial" panose="020B0604020202020204" pitchFamily="34" charset="0"/>
                <a:hlinkClick r:id="rId4"/>
              </a:rPr>
              <a:t>dlloyd@centralpafoodbank.org</a:t>
            </a:r>
            <a:r>
              <a:rPr lang="en-US" altLang="en-US" sz="1800" dirty="0" smtClean="0">
                <a:latin typeface="Arial" panose="020B0604020202020204" pitchFamily="34" charset="0"/>
              </a:rPr>
              <a:t>  </a:t>
            </a:r>
          </a:p>
          <a:p>
            <a:pPr algn="ctr" eaLnBrk="1" hangingPunct="1">
              <a:spcBef>
                <a:spcPct val="0"/>
              </a:spcBef>
              <a:buClrTx/>
              <a:buSzTx/>
              <a:buFontTx/>
              <a:buNone/>
            </a:pPr>
            <a:r>
              <a:rPr lang="en-US" altLang="en-US" sz="1800" dirty="0" smtClean="0">
                <a:latin typeface="Arial" panose="020B0604020202020204" pitchFamily="34" charset="0"/>
              </a:rPr>
              <a:t>Phone: 717-724-3195 (Direct Line)</a:t>
            </a:r>
          </a:p>
          <a:p>
            <a:pPr algn="ctr" eaLnBrk="1" hangingPunct="1">
              <a:spcBef>
                <a:spcPct val="0"/>
              </a:spcBef>
              <a:buClrTx/>
              <a:buSzTx/>
              <a:buFontTx/>
              <a:buNone/>
            </a:pPr>
            <a:endParaRPr lang="en-US" altLang="en-US" sz="1800" dirty="0" smtClean="0">
              <a:latin typeface="Arial" panose="020B0604020202020204" pitchFamily="34" charset="0"/>
            </a:endParaRPr>
          </a:p>
          <a:p>
            <a:pPr algn="ctr" eaLnBrk="1" hangingPunct="1">
              <a:spcBef>
                <a:spcPct val="0"/>
              </a:spcBef>
              <a:buClrTx/>
              <a:buSzTx/>
              <a:buFontTx/>
              <a:buNone/>
            </a:pPr>
            <a:r>
              <a:rPr lang="en-US" altLang="en-US" sz="1800" b="1" dirty="0" smtClean="0">
                <a:latin typeface="Arial" panose="020B0604020202020204" pitchFamily="34" charset="0"/>
              </a:rPr>
              <a:t>Derick Fritchey, Director of Operations</a:t>
            </a:r>
          </a:p>
          <a:p>
            <a:pPr algn="ctr" eaLnBrk="1" hangingPunct="1">
              <a:spcBef>
                <a:spcPct val="0"/>
              </a:spcBef>
              <a:buClrTx/>
              <a:buSzTx/>
              <a:buFontTx/>
              <a:buNone/>
            </a:pPr>
            <a:r>
              <a:rPr lang="en-US" altLang="en-US" sz="1800" dirty="0" smtClean="0">
                <a:latin typeface="Arial" panose="020B0604020202020204" pitchFamily="34" charset="0"/>
                <a:hlinkClick r:id="rId5"/>
              </a:rPr>
              <a:t>dfritchey@centralpafoodbank.org</a:t>
            </a:r>
            <a:endParaRPr lang="en-US" altLang="en-US" sz="1800" dirty="0" smtClean="0">
              <a:latin typeface="Arial" panose="020B0604020202020204" pitchFamily="34" charset="0"/>
            </a:endParaRPr>
          </a:p>
          <a:p>
            <a:pPr algn="ctr" eaLnBrk="1" hangingPunct="1">
              <a:spcBef>
                <a:spcPct val="0"/>
              </a:spcBef>
              <a:buClrTx/>
              <a:buSzTx/>
              <a:buFontTx/>
              <a:buNone/>
            </a:pPr>
            <a:r>
              <a:rPr lang="en-US" altLang="en-US" sz="1800" dirty="0" smtClean="0">
                <a:latin typeface="Arial" panose="020B0604020202020204" pitchFamily="34" charset="0"/>
              </a:rPr>
              <a:t>Phone: 717-547-6310 (Direct Line)</a:t>
            </a:r>
          </a:p>
          <a:p>
            <a:pPr algn="ctr" eaLnBrk="1" hangingPunct="1">
              <a:spcBef>
                <a:spcPct val="0"/>
              </a:spcBef>
              <a:buClrTx/>
              <a:buSzTx/>
              <a:buFontTx/>
              <a:buNone/>
            </a:pPr>
            <a:endParaRPr lang="en-US" altLang="en-US" sz="1800" dirty="0" smtClean="0">
              <a:latin typeface="Arial" panose="020B0604020202020204" pitchFamily="34" charset="0"/>
            </a:endParaRPr>
          </a:p>
          <a:p>
            <a:pPr algn="ctr" eaLnBrk="1" hangingPunct="1">
              <a:spcBef>
                <a:spcPct val="0"/>
              </a:spcBef>
              <a:buClrTx/>
              <a:buSzTx/>
              <a:buFontTx/>
              <a:buNone/>
            </a:pPr>
            <a:r>
              <a:rPr lang="en-US" altLang="en-US" sz="1800" b="1" dirty="0" smtClean="0">
                <a:latin typeface="Arial" panose="020B0604020202020204" pitchFamily="34" charset="0"/>
              </a:rPr>
              <a:t>Beth Hamilton, Director of Food Sourcing &amp; Logistics</a:t>
            </a:r>
          </a:p>
          <a:p>
            <a:pPr algn="ctr" eaLnBrk="1" hangingPunct="1">
              <a:spcBef>
                <a:spcPct val="0"/>
              </a:spcBef>
              <a:buClrTx/>
              <a:buSzTx/>
              <a:buFontTx/>
              <a:buNone/>
            </a:pPr>
            <a:r>
              <a:rPr lang="en-US" altLang="en-US" sz="1800" dirty="0" smtClean="0">
                <a:latin typeface="Arial" panose="020B0604020202020204" pitchFamily="34" charset="0"/>
                <a:hlinkClick r:id="rId6"/>
              </a:rPr>
              <a:t>bhamilton@centralpafoodbank.org</a:t>
            </a:r>
            <a:endParaRPr lang="en-US" altLang="en-US" sz="1800" dirty="0">
              <a:latin typeface="Arial" panose="020B0604020202020204" pitchFamily="34" charset="0"/>
            </a:endParaRPr>
          </a:p>
          <a:p>
            <a:pPr algn="ctr" eaLnBrk="1" hangingPunct="1">
              <a:spcBef>
                <a:spcPct val="0"/>
              </a:spcBef>
              <a:buClrTx/>
              <a:buSzTx/>
              <a:buFontTx/>
              <a:buNone/>
            </a:pPr>
            <a:r>
              <a:rPr lang="en-US" altLang="en-US" sz="1800" dirty="0" smtClean="0">
                <a:latin typeface="Arial" panose="020B0604020202020204" pitchFamily="34" charset="0"/>
              </a:rPr>
              <a:t>Phone: 717-724-3191 (Direct Line)</a:t>
            </a:r>
            <a:endParaRPr lang="en-US" altLang="en-US" sz="1800" dirty="0">
              <a:latin typeface="Arial" panose="020B0604020202020204" pitchFamily="34" charset="0"/>
            </a:endParaRPr>
          </a:p>
          <a:p>
            <a:pPr algn="ctr" eaLnBrk="1" hangingPunct="1">
              <a:spcBef>
                <a:spcPct val="0"/>
              </a:spcBef>
              <a:buClrTx/>
              <a:buSzTx/>
              <a:buFontTx/>
              <a:buNone/>
            </a:pPr>
            <a:endParaRPr lang="en-US" altLang="en-US" sz="2400" dirty="0">
              <a:latin typeface="Arial" panose="020B0604020202020204" pitchFamily="34" charset="0"/>
            </a:endParaRPr>
          </a:p>
          <a:p>
            <a:pPr algn="ctr" eaLnBrk="1" hangingPunct="1">
              <a:spcBef>
                <a:spcPct val="0"/>
              </a:spcBef>
              <a:buClrTx/>
              <a:buSzTx/>
              <a:buFontTx/>
              <a:buNone/>
            </a:pPr>
            <a:endParaRPr lang="en-US" altLang="en-US" sz="1800" dirty="0">
              <a:latin typeface="Arial" panose="020B0604020202020204" pitchFamily="34" charset="0"/>
            </a:endParaRPr>
          </a:p>
        </p:txBody>
      </p:sp>
      <p:sp>
        <p:nvSpPr>
          <p:cNvPr id="22533" name="TextBox 5"/>
          <p:cNvSpPr txBox="1">
            <a:spLocks noChangeArrowheads="1"/>
          </p:cNvSpPr>
          <p:nvPr/>
        </p:nvSpPr>
        <p:spPr bwMode="auto">
          <a:xfrm>
            <a:off x="1981200" y="6172200"/>
            <a:ext cx="6553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eaLnBrk="1" hangingPunct="1">
              <a:spcBef>
                <a:spcPct val="0"/>
              </a:spcBef>
              <a:buClrTx/>
              <a:buSzTx/>
              <a:buFontTx/>
              <a:buNone/>
            </a:pPr>
            <a:r>
              <a:rPr lang="en-US" altLang="en-US" sz="1600" b="1" dirty="0">
                <a:latin typeface="Arial" panose="020B0604020202020204" pitchFamily="34" charset="0"/>
              </a:rPr>
              <a:t>Fighting Hunger, Improving Lives, Strengthening Communities</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descr="COLOR logo - ep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81000"/>
            <a:ext cx="7696200" cy="395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590800" y="4953000"/>
            <a:ext cx="4572000" cy="1477328"/>
          </a:xfrm>
          <a:prstGeom prst="rect">
            <a:avLst/>
          </a:prstGeom>
        </p:spPr>
        <p:txBody>
          <a:bodyPr>
            <a:spAutoFit/>
          </a:bodyPr>
          <a:lstStyle/>
          <a:p>
            <a:pPr algn="ctr" eaLnBrk="1" hangingPunct="1"/>
            <a:r>
              <a:rPr lang="en-US" altLang="en-US" b="1" dirty="0"/>
              <a:t>Central Pennsylvania Food Bank</a:t>
            </a:r>
          </a:p>
          <a:p>
            <a:pPr algn="ctr" eaLnBrk="1" hangingPunct="1"/>
            <a:r>
              <a:rPr lang="en-US" altLang="en-US" dirty="0"/>
              <a:t>3908 Corey Road</a:t>
            </a:r>
          </a:p>
          <a:p>
            <a:pPr algn="ctr" eaLnBrk="1" hangingPunct="1"/>
            <a:r>
              <a:rPr lang="en-US" altLang="en-US" dirty="0"/>
              <a:t>Harrisburg, PA 17109</a:t>
            </a:r>
          </a:p>
          <a:p>
            <a:pPr algn="ctr" eaLnBrk="1" hangingPunct="1"/>
            <a:r>
              <a:rPr lang="en-US" altLang="en-US" dirty="0"/>
              <a:t>Phone: 717.564.1700 </a:t>
            </a:r>
          </a:p>
          <a:p>
            <a:pPr algn="ctr" eaLnBrk="1" hangingPunct="1"/>
            <a:r>
              <a:rPr lang="en-US" altLang="en-US" dirty="0"/>
              <a:t>centralpafoodbank.org</a:t>
            </a:r>
            <a:endParaRPr lang="en-US" altLang="en-US" sz="1400" dirty="0"/>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normAutofit fontScale="90000"/>
          </a:bodyPr>
          <a:lstStyle/>
          <a:p>
            <a:pPr>
              <a:defRPr/>
            </a:pPr>
            <a:r>
              <a:rPr lang="en-US" sz="5400" dirty="0" smtClean="0">
                <a:solidFill>
                  <a:srgbClr val="FF0000"/>
                </a:solidFill>
                <a:latin typeface="Arial" panose="020B0604020202020204" pitchFamily="34" charset="0"/>
                <a:cs typeface="Arial" panose="020B0604020202020204" pitchFamily="34" charset="0"/>
              </a:rPr>
              <a:t>Agenda</a:t>
            </a:r>
            <a:endParaRPr lang="en-US" sz="5400"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371600"/>
            <a:ext cx="8382000" cy="4630738"/>
          </a:xfrm>
        </p:spPr>
        <p:txBody>
          <a:bodyPr/>
          <a:lstStyle/>
          <a:p>
            <a:pPr marL="650875" indent="-514350">
              <a:buClrTx/>
              <a:buSzPct val="75000"/>
              <a:buFont typeface="+mj-lt"/>
              <a:buAutoNum type="arabicPeriod"/>
              <a:defRPr/>
            </a:pPr>
            <a:r>
              <a:rPr lang="en-US" sz="2400" b="1" dirty="0" smtClean="0">
                <a:latin typeface="Arial" panose="020B0604020202020204" pitchFamily="34" charset="0"/>
                <a:cs typeface="Arial" panose="020B0604020202020204" pitchFamily="34" charset="0"/>
              </a:rPr>
              <a:t>Welcome &amp; Introductions</a:t>
            </a:r>
          </a:p>
          <a:p>
            <a:pPr marL="650875" indent="-514350">
              <a:buClrTx/>
              <a:buFont typeface="+mj-lt"/>
              <a:buAutoNum type="arabicPeriod"/>
              <a:defRPr/>
            </a:pPr>
            <a:r>
              <a:rPr lang="en-US" sz="2400" b="1" dirty="0" smtClean="0">
                <a:latin typeface="Arial" panose="020B0604020202020204" pitchFamily="34" charset="0"/>
                <a:cs typeface="Arial" panose="020B0604020202020204" pitchFamily="34" charset="0"/>
              </a:rPr>
              <a:t>Overview of Temperature Control Monitoring</a:t>
            </a:r>
          </a:p>
          <a:p>
            <a:pPr marL="650875" indent="-514350">
              <a:buClrTx/>
              <a:buFont typeface="+mj-lt"/>
              <a:buAutoNum type="arabicPeriod"/>
              <a:defRPr/>
            </a:pPr>
            <a:r>
              <a:rPr lang="en-US" sz="2400" b="1" dirty="0" smtClean="0">
                <a:latin typeface="Arial" panose="020B0604020202020204" pitchFamily="34" charset="0"/>
                <a:cs typeface="Arial" panose="020B0604020202020204" pitchFamily="34" charset="0"/>
              </a:rPr>
              <a:t>Receiving Requirements for Refrigerated &amp; Frozen Items</a:t>
            </a:r>
          </a:p>
          <a:p>
            <a:pPr marL="650875" indent="-514350">
              <a:buClrTx/>
              <a:buFont typeface="+mj-lt"/>
              <a:buAutoNum type="arabicPeriod"/>
              <a:defRPr/>
            </a:pPr>
            <a:r>
              <a:rPr lang="en-US" sz="2400" b="1" dirty="0" smtClean="0">
                <a:latin typeface="Arial" panose="020B0604020202020204" pitchFamily="34" charset="0"/>
                <a:cs typeface="Arial" panose="020B0604020202020204" pitchFamily="34" charset="0"/>
              </a:rPr>
              <a:t>Logging &amp; Archiving Requirements</a:t>
            </a:r>
          </a:p>
          <a:p>
            <a:pPr marL="650875" indent="-514350">
              <a:buClrTx/>
              <a:buFont typeface="+mj-lt"/>
              <a:buAutoNum type="arabicPeriod"/>
              <a:defRPr/>
            </a:pPr>
            <a:r>
              <a:rPr lang="en-US" sz="2400" b="1" dirty="0" smtClean="0">
                <a:latin typeface="Arial" panose="020B0604020202020204" pitchFamily="34" charset="0"/>
                <a:cs typeface="Arial" panose="020B0604020202020204" pitchFamily="34" charset="0"/>
              </a:rPr>
              <a:t>Temperature &amp; Thermometer Guidelines</a:t>
            </a:r>
          </a:p>
          <a:p>
            <a:pPr marL="650875" indent="-514350">
              <a:buClrTx/>
              <a:buFont typeface="+mj-lt"/>
              <a:buAutoNum type="arabicPeriod"/>
              <a:defRPr/>
            </a:pPr>
            <a:r>
              <a:rPr lang="en-US" sz="2400" b="1" dirty="0" smtClean="0">
                <a:latin typeface="Arial" panose="020B0604020202020204" pitchFamily="34" charset="0"/>
                <a:cs typeface="Arial" panose="020B0604020202020204" pitchFamily="34" charset="0"/>
              </a:rPr>
              <a:t>Available Temperature </a:t>
            </a:r>
            <a:r>
              <a:rPr lang="en-US" sz="2400" b="1" dirty="0">
                <a:latin typeface="Arial" panose="020B0604020202020204" pitchFamily="34" charset="0"/>
                <a:cs typeface="Arial" panose="020B0604020202020204" pitchFamily="34" charset="0"/>
              </a:rPr>
              <a:t>Control Resources</a:t>
            </a:r>
            <a:endParaRPr lang="en-US" sz="2400" b="1" dirty="0" smtClean="0">
              <a:latin typeface="Arial" panose="020B0604020202020204" pitchFamily="34" charset="0"/>
              <a:cs typeface="Arial" panose="020B0604020202020204" pitchFamily="34" charset="0"/>
            </a:endParaRPr>
          </a:p>
          <a:p>
            <a:pPr marL="650875" indent="-514350">
              <a:buClrTx/>
              <a:buFont typeface="+mj-lt"/>
              <a:buAutoNum type="arabicPeriod"/>
              <a:defRPr/>
            </a:pPr>
            <a:r>
              <a:rPr lang="en-US" sz="2400" b="1" dirty="0" smtClean="0">
                <a:latin typeface="Arial" panose="020B0604020202020204" pitchFamily="34" charset="0"/>
                <a:cs typeface="Arial" panose="020B0604020202020204" pitchFamily="34" charset="0"/>
              </a:rPr>
              <a:t>Q&amp;A/Wrap Up</a:t>
            </a:r>
          </a:p>
          <a:p>
            <a:pPr marL="650875" indent="-514350">
              <a:buFont typeface="+mj-lt"/>
              <a:buAutoNum type="arabicPeriod"/>
              <a:defRPr/>
            </a:pPr>
            <a:endParaRPr lang="en-US" sz="2400" b="1" dirty="0" smtClean="0">
              <a:latin typeface="Arial" panose="020B0604020202020204" pitchFamily="34" charset="0"/>
              <a:cs typeface="Arial" panose="020B0604020202020204" pitchFamily="34" charset="0"/>
            </a:endParaRPr>
          </a:p>
          <a:p>
            <a:pPr marL="650875" indent="-514350">
              <a:buFont typeface="+mj-lt"/>
              <a:buAutoNum type="arabicPeriod"/>
              <a:defRPr/>
            </a:pPr>
            <a:endParaRPr lang="en-US" dirty="0" smtClean="0">
              <a:latin typeface="Arial" panose="020B0604020202020204" pitchFamily="34" charset="0"/>
              <a:cs typeface="Arial" panose="020B0604020202020204" pitchFamily="34" charset="0"/>
            </a:endParaRPr>
          </a:p>
          <a:p>
            <a:pPr marL="136525" indent="0">
              <a:buFont typeface="Wingdings 2" panose="05020102010507070707" pitchFamily="18" charset="2"/>
              <a:buNone/>
              <a:defRPr/>
            </a:pPr>
            <a:endParaRPr lang="en-US" dirty="0" smtClean="0">
              <a:latin typeface="Arial" panose="020B0604020202020204" pitchFamily="34" charset="0"/>
              <a:cs typeface="Arial" panose="020B0604020202020204" pitchFamily="34" charset="0"/>
            </a:endParaRPr>
          </a:p>
          <a:p>
            <a:pPr marL="650875" indent="-514350">
              <a:buFont typeface="+mj-lt"/>
              <a:buAutoNum type="arabicPeriod"/>
              <a:defRPr/>
            </a:pPr>
            <a:endParaRPr lang="en-US" dirty="0" smtClean="0">
              <a:latin typeface="Arial" panose="020B0604020202020204" pitchFamily="34" charset="0"/>
              <a:cs typeface="Arial" panose="020B0604020202020204" pitchFamily="34" charset="0"/>
            </a:endParaRPr>
          </a:p>
          <a:p>
            <a:pPr marL="650875" indent="-514350">
              <a:buFont typeface="+mj-lt"/>
              <a:buAutoNum type="arabicPeriod"/>
              <a:defRPr/>
            </a:pPr>
            <a:endParaRPr lang="en-US" dirty="0" smtClean="0">
              <a:latin typeface="Arial" panose="020B0604020202020204" pitchFamily="34" charset="0"/>
              <a:cs typeface="Arial" panose="020B0604020202020204" pitchFamily="34" charset="0"/>
            </a:endParaRPr>
          </a:p>
          <a:p>
            <a:pPr>
              <a:defRPr/>
            </a:pPr>
            <a:endParaRPr lang="en-US" dirty="0">
              <a:latin typeface="Arial" panose="020B0604020202020204" pitchFamily="34" charset="0"/>
              <a:cs typeface="Arial" panose="020B0604020202020204" pitchFamily="34" charset="0"/>
            </a:endParaRPr>
          </a:p>
        </p:txBody>
      </p:sp>
      <p:pic>
        <p:nvPicPr>
          <p:cNvPr id="6148" name="Content Placeholder 3" descr="COLOR logo - eps.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953125"/>
            <a:ext cx="12192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Box 4"/>
          <p:cNvSpPr txBox="1">
            <a:spLocks noChangeArrowheads="1"/>
          </p:cNvSpPr>
          <p:nvPr/>
        </p:nvSpPr>
        <p:spPr bwMode="auto">
          <a:xfrm>
            <a:off x="1524000" y="6230938"/>
            <a:ext cx="6553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eaLnBrk="1" hangingPunct="1">
              <a:spcBef>
                <a:spcPct val="0"/>
              </a:spcBef>
              <a:buClrTx/>
              <a:buSzTx/>
              <a:buFontTx/>
              <a:buNone/>
            </a:pPr>
            <a:r>
              <a:rPr lang="en-US" altLang="en-US" sz="1600" b="1" dirty="0">
                <a:latin typeface="Arial" panose="020B0604020202020204" pitchFamily="34" charset="0"/>
              </a:rPr>
              <a:t>Fighting Hunger, Improving Lives, Strengthening Communities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Autofit/>
          </a:bodyPr>
          <a:lstStyle/>
          <a:p>
            <a:pPr>
              <a:defRPr/>
            </a:pPr>
            <a:r>
              <a:rPr lang="en-US" sz="4000" dirty="0" smtClean="0">
                <a:solidFill>
                  <a:srgbClr val="FF0000"/>
                </a:solidFill>
                <a:latin typeface="Arial" panose="020B0604020202020204" pitchFamily="34" charset="0"/>
                <a:cs typeface="Arial" panose="020B0604020202020204" pitchFamily="34" charset="0"/>
              </a:rPr>
              <a:t>Overview of Temperature Control Monitoring</a:t>
            </a:r>
            <a:endParaRPr lang="en-US" sz="4000" dirty="0">
              <a:solidFill>
                <a:srgbClr val="FF0000"/>
              </a:solidFill>
              <a:latin typeface="Arial" panose="020B0604020202020204" pitchFamily="34" charset="0"/>
              <a:cs typeface="Arial" panose="020B0604020202020204" pitchFamily="34" charset="0"/>
            </a:endParaRPr>
          </a:p>
        </p:txBody>
      </p:sp>
      <p:sp>
        <p:nvSpPr>
          <p:cNvPr id="11267" name="Content Placeholder 2"/>
          <p:cNvSpPr>
            <a:spLocks noGrp="1"/>
          </p:cNvSpPr>
          <p:nvPr>
            <p:ph idx="1"/>
          </p:nvPr>
        </p:nvSpPr>
        <p:spPr>
          <a:xfrm>
            <a:off x="457200" y="1447799"/>
            <a:ext cx="8229600" cy="4505325"/>
          </a:xfrm>
        </p:spPr>
        <p:txBody>
          <a:bodyPr/>
          <a:lstStyle/>
          <a:p>
            <a:pPr>
              <a:buFont typeface="Wingdings" panose="05000000000000000000" pitchFamily="2" charset="2"/>
              <a:buChar char="q"/>
            </a:pPr>
            <a:r>
              <a:rPr lang="en-US" sz="2000" b="1" dirty="0" smtClean="0">
                <a:latin typeface="Arial" panose="020B0604020202020204" pitchFamily="34" charset="0"/>
                <a:cs typeface="Arial" panose="020B0604020202020204" pitchFamily="34" charset="0"/>
              </a:rPr>
              <a:t>In order to provide the highest quality products to our clients, we must assure measures are taken to maintain the cold chain, from receipt through distribution.</a:t>
            </a:r>
          </a:p>
          <a:p>
            <a:pPr>
              <a:buFont typeface="Wingdings" panose="05000000000000000000" pitchFamily="2" charset="2"/>
              <a:buChar char="q"/>
            </a:pPr>
            <a:r>
              <a:rPr lang="en-US" sz="2000" b="1" dirty="0" smtClean="0">
                <a:latin typeface="Arial" panose="020B0604020202020204" pitchFamily="34" charset="0"/>
                <a:cs typeface="Arial" panose="020B0604020202020204" pitchFamily="34" charset="0"/>
              </a:rPr>
              <a:t>Per </a:t>
            </a:r>
            <a:r>
              <a:rPr lang="en-US" sz="2000" b="1" dirty="0">
                <a:latin typeface="Arial" panose="020B0604020202020204" pitchFamily="34" charset="0"/>
                <a:cs typeface="Arial" panose="020B0604020202020204" pitchFamily="34" charset="0"/>
              </a:rPr>
              <a:t>the requirement of Feeding America, and as </a:t>
            </a:r>
            <a:r>
              <a:rPr lang="en-US" sz="2000" b="1" u="sng" dirty="0" smtClean="0">
                <a:latin typeface="Arial" panose="020B0604020202020204" pitchFamily="34" charset="0"/>
                <a:cs typeface="Arial" panose="020B0604020202020204" pitchFamily="34" charset="0"/>
              </a:rPr>
              <a:t>an</a:t>
            </a:r>
            <a:r>
              <a:rPr lang="en-US" sz="2000" b="1" dirty="0" smtClean="0">
                <a:latin typeface="Arial" panose="020B0604020202020204" pitchFamily="34" charset="0"/>
                <a:cs typeface="Arial" panose="020B0604020202020204" pitchFamily="34" charset="0"/>
              </a:rPr>
              <a:t> </a:t>
            </a:r>
            <a:r>
              <a:rPr lang="en-US" sz="2000" b="1" u="sng" dirty="0" smtClean="0">
                <a:latin typeface="Arial" panose="020B0604020202020204" pitchFamily="34" charset="0"/>
                <a:cs typeface="Arial" panose="020B0604020202020204" pitchFamily="34" charset="0"/>
              </a:rPr>
              <a:t>added </a:t>
            </a:r>
            <a:r>
              <a:rPr lang="en-US" sz="2000" b="1" u="sng" dirty="0">
                <a:latin typeface="Arial" panose="020B0604020202020204" pitchFamily="34" charset="0"/>
                <a:cs typeface="Arial" panose="020B0604020202020204" pitchFamily="34" charset="0"/>
              </a:rPr>
              <a:t>level of food safety for your clients</a:t>
            </a:r>
            <a:r>
              <a:rPr lang="en-US" sz="2000" b="1" dirty="0">
                <a:latin typeface="Arial" panose="020B0604020202020204" pitchFamily="34" charset="0"/>
                <a:cs typeface="Arial" panose="020B0604020202020204" pitchFamily="34" charset="0"/>
              </a:rPr>
              <a:t>, all time/temperature sensitive foods (refrigerated </a:t>
            </a:r>
            <a:r>
              <a:rPr lang="en-US" sz="2000" b="1" dirty="0" smtClean="0">
                <a:latin typeface="Arial" panose="020B0604020202020204" pitchFamily="34" charset="0"/>
                <a:cs typeface="Arial" panose="020B0604020202020204" pitchFamily="34" charset="0"/>
              </a:rPr>
              <a:t>and/or </a:t>
            </a:r>
            <a:r>
              <a:rPr lang="en-US" sz="2000" b="1" dirty="0">
                <a:latin typeface="Arial" panose="020B0604020202020204" pitchFamily="34" charset="0"/>
                <a:cs typeface="Arial" panose="020B0604020202020204" pitchFamily="34" charset="0"/>
              </a:rPr>
              <a:t>frozen) collected through the Agency Enabled Donation Program MUST have temperatures taken from samples at time of pickup and again at time of delivery/upon return to agency</a:t>
            </a:r>
            <a:r>
              <a:rPr lang="en-US" sz="2000" b="1" dirty="0" smtClean="0">
                <a:latin typeface="Arial" panose="020B0604020202020204" pitchFamily="34" charset="0"/>
                <a:cs typeface="Arial" panose="020B0604020202020204" pitchFamily="34" charset="0"/>
              </a:rPr>
              <a:t>.</a:t>
            </a:r>
          </a:p>
          <a:p>
            <a:pPr>
              <a:buFont typeface="Wingdings" panose="05000000000000000000" pitchFamily="2" charset="2"/>
              <a:buChar char="q"/>
            </a:pPr>
            <a:r>
              <a:rPr lang="en-US" sz="2000" b="1" dirty="0" smtClean="0">
                <a:latin typeface="Arial" panose="020B0604020202020204" pitchFamily="34" charset="0"/>
                <a:cs typeface="Arial" panose="020B0604020202020204" pitchFamily="34" charset="0"/>
              </a:rPr>
              <a:t>All agency partners participating in the donation program will be required to sign an Agency-Enabled Contract (NEW), in compliance with Feeding America, the Central PA Food Bank, and the Agency-Enabled Donation program. This document will become a part of each partner agency’s file.</a:t>
            </a:r>
            <a:endParaRPr lang="en-US" sz="2000" b="1" dirty="0">
              <a:latin typeface="Arial" panose="020B0604020202020204" pitchFamily="34" charset="0"/>
              <a:cs typeface="Arial" panose="020B0604020202020204" pitchFamily="34" charset="0"/>
            </a:endParaRPr>
          </a:p>
        </p:txBody>
      </p:sp>
      <p:pic>
        <p:nvPicPr>
          <p:cNvPr id="11268" name="Content Placeholder 3" descr="COLOR logo - ep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953125"/>
            <a:ext cx="12192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Box 4"/>
          <p:cNvSpPr txBox="1">
            <a:spLocks noChangeArrowheads="1"/>
          </p:cNvSpPr>
          <p:nvPr/>
        </p:nvSpPr>
        <p:spPr bwMode="auto">
          <a:xfrm>
            <a:off x="1524000" y="6230938"/>
            <a:ext cx="6553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eaLnBrk="1" hangingPunct="1">
              <a:spcBef>
                <a:spcPct val="0"/>
              </a:spcBef>
              <a:buClrTx/>
              <a:buSzTx/>
              <a:buFontTx/>
              <a:buNone/>
            </a:pPr>
            <a:r>
              <a:rPr lang="en-US" altLang="en-US" sz="1600" b="1" dirty="0">
                <a:latin typeface="Arial" panose="020B0604020202020204" pitchFamily="34" charset="0"/>
              </a:rPr>
              <a:t>Fighting Hunger, Improving Lives, Strengthening Communities</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descr="http://www.thermoworks.com/assets/images/products/IR-Food-Safety_01.jpg?resizeid=6&amp;resizeh=1200&amp;resizew=1200"/>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3505200"/>
            <a:ext cx="2639291" cy="2639291"/>
          </a:xfrm>
          <a:prstGeom prst="rect">
            <a:avLst/>
          </a:prstGeom>
          <a:solidFill>
            <a:schemeClr val="bg1"/>
          </a:solidFill>
          <a:ln w="28575" cmpd="sng">
            <a:solidFill>
              <a:srgbClr val="FF0000"/>
            </a:solidFill>
          </a:ln>
          <a:extLst/>
        </p:spPr>
      </p:pic>
      <p:sp>
        <p:nvSpPr>
          <p:cNvPr id="2" name="Title 1"/>
          <p:cNvSpPr>
            <a:spLocks noGrp="1"/>
          </p:cNvSpPr>
          <p:nvPr>
            <p:ph type="title"/>
          </p:nvPr>
        </p:nvSpPr>
        <p:spPr>
          <a:xfrm>
            <a:off x="381000" y="304800"/>
            <a:ext cx="8229600" cy="1143000"/>
          </a:xfrm>
        </p:spPr>
        <p:txBody>
          <a:bodyPr>
            <a:normAutofit fontScale="90000"/>
          </a:bodyPr>
          <a:lstStyle/>
          <a:p>
            <a:r>
              <a:rPr lang="en-US" sz="4400" dirty="0" smtClean="0">
                <a:solidFill>
                  <a:srgbClr val="FF0000"/>
                </a:solidFill>
                <a:latin typeface="Arial" panose="020B0604020202020204" pitchFamily="34" charset="0"/>
                <a:cs typeface="Arial" panose="020B0604020202020204" pitchFamily="34" charset="0"/>
              </a:rPr>
              <a:t>Overview of Temperature Control Monitoring (continued)</a:t>
            </a:r>
            <a:endParaRPr lang="en-US" dirty="0"/>
          </a:p>
        </p:txBody>
      </p:sp>
      <p:sp>
        <p:nvSpPr>
          <p:cNvPr id="3" name="Content Placeholder 2"/>
          <p:cNvSpPr>
            <a:spLocks noGrp="1"/>
          </p:cNvSpPr>
          <p:nvPr>
            <p:ph idx="1"/>
          </p:nvPr>
        </p:nvSpPr>
        <p:spPr>
          <a:xfrm>
            <a:off x="0" y="1676400"/>
            <a:ext cx="8659091" cy="2523768"/>
          </a:xfrm>
        </p:spPr>
        <p:txBody>
          <a:bodyPr wrap="square">
            <a:spAutoFit/>
          </a:bodyPr>
          <a:lstStyle/>
          <a:p>
            <a:pPr>
              <a:buFont typeface="Wingdings" panose="05000000000000000000" pitchFamily="2" charset="2"/>
              <a:buChar char="q"/>
            </a:pPr>
            <a:r>
              <a:rPr lang="en-US" sz="2200" b="1" dirty="0" smtClean="0">
                <a:latin typeface="Arial" panose="020B0604020202020204" pitchFamily="34" charset="0"/>
                <a:cs typeface="Arial" panose="020B0604020202020204" pitchFamily="34" charset="0"/>
              </a:rPr>
              <a:t>To assist in this process the Central Pennsylvania Food Bank will provide an Infrared Food Safety Thermometer (temperature gun) to partner agencies participating in the Agency Enabled Donation Program who regularly pick up time/temperature sensitive foods.</a:t>
            </a:r>
          </a:p>
          <a:p>
            <a:pPr>
              <a:buFont typeface="Wingdings" panose="05000000000000000000" pitchFamily="2" charset="2"/>
              <a:buChar char="q"/>
            </a:pPr>
            <a:endParaRPr lang="en-US" sz="2200" b="1" dirty="0" smtClean="0">
              <a:latin typeface="Arial" panose="020B0604020202020204" pitchFamily="34" charset="0"/>
              <a:cs typeface="Arial" panose="020B0604020202020204" pitchFamily="34" charset="0"/>
            </a:endParaRPr>
          </a:p>
          <a:p>
            <a:pPr>
              <a:buFont typeface="Wingdings" panose="05000000000000000000" pitchFamily="2" charset="2"/>
              <a:buChar char="q"/>
            </a:pPr>
            <a:endParaRPr lang="en-US" sz="1800" b="1" dirty="0" smtClean="0">
              <a:latin typeface="Arial" panose="020B0604020202020204" pitchFamily="34" charset="0"/>
              <a:cs typeface="Arial" panose="020B0604020202020204" pitchFamily="34" charset="0"/>
            </a:endParaRPr>
          </a:p>
        </p:txBody>
      </p:sp>
      <p:sp>
        <p:nvSpPr>
          <p:cNvPr id="10" name="TextBox 9"/>
          <p:cNvSpPr txBox="1"/>
          <p:nvPr/>
        </p:nvSpPr>
        <p:spPr>
          <a:xfrm>
            <a:off x="685800" y="5426897"/>
            <a:ext cx="5105400" cy="369332"/>
          </a:xfrm>
          <a:prstGeom prst="rect">
            <a:avLst/>
          </a:prstGeom>
          <a:noFill/>
        </p:spPr>
        <p:txBody>
          <a:bodyPr wrap="square" rtlCol="0">
            <a:spAutoFit/>
          </a:bodyPr>
          <a:lstStyle/>
          <a:p>
            <a:endParaRPr lang="en-US" dirty="0"/>
          </a:p>
        </p:txBody>
      </p:sp>
      <p:sp>
        <p:nvSpPr>
          <p:cNvPr id="12" name="TextBox 11"/>
          <p:cNvSpPr txBox="1"/>
          <p:nvPr/>
        </p:nvSpPr>
        <p:spPr>
          <a:xfrm>
            <a:off x="152400" y="3696258"/>
            <a:ext cx="5867400" cy="2462213"/>
          </a:xfrm>
          <a:prstGeom prst="rect">
            <a:avLst/>
          </a:prstGeom>
          <a:noFill/>
        </p:spPr>
        <p:txBody>
          <a:bodyPr wrap="square" rtlCol="0">
            <a:spAutoFit/>
          </a:bodyPr>
          <a:lstStyle/>
          <a:p>
            <a:pPr marL="342900" lvl="0" indent="-342900">
              <a:spcBef>
                <a:spcPct val="30000"/>
              </a:spcBef>
              <a:buSzPct val="65000"/>
              <a:buFont typeface="Wingdings" panose="05000000000000000000" pitchFamily="2" charset="2"/>
              <a:buChar char="q"/>
              <a:defRPr/>
            </a:pPr>
            <a:r>
              <a:rPr lang="en-US" sz="2200" b="1" dirty="0"/>
              <a:t>As with other food safety and program implementation tools that the Food Bank provides, it will be the responsibility of the agency to maintain and safe-keep this </a:t>
            </a:r>
            <a:r>
              <a:rPr lang="en-US" sz="2200" b="1" dirty="0" smtClean="0"/>
              <a:t>item. One temp gun will be issued per qualifying agency partner.</a:t>
            </a:r>
            <a:endParaRPr lang="en-US" sz="2200" b="1" dirty="0"/>
          </a:p>
        </p:txBody>
      </p:sp>
    </p:spTree>
    <p:extLst>
      <p:ext uri="{BB962C8B-B14F-4D97-AF65-F5344CB8AC3E}">
        <p14:creationId xmlns:p14="http://schemas.microsoft.com/office/powerpoint/2010/main" val="2723538845"/>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838200"/>
          </a:xfrm>
        </p:spPr>
        <p:txBody>
          <a:bodyPr>
            <a:normAutofit/>
          </a:bodyPr>
          <a:lstStyle/>
          <a:p>
            <a:r>
              <a:rPr lang="en-US" sz="4400" dirty="0" smtClean="0">
                <a:solidFill>
                  <a:srgbClr val="FF2525"/>
                </a:solidFill>
                <a:latin typeface="Arial" panose="020B0604020202020204" pitchFamily="34" charset="0"/>
                <a:cs typeface="Arial" panose="020B0604020202020204" pitchFamily="34" charset="0"/>
              </a:rPr>
              <a:t>Receiving Requirements</a:t>
            </a:r>
            <a:endParaRPr lang="en-US" dirty="0"/>
          </a:p>
        </p:txBody>
      </p:sp>
      <p:sp>
        <p:nvSpPr>
          <p:cNvPr id="6" name="Content Placeholder 5"/>
          <p:cNvSpPr>
            <a:spLocks noGrp="1"/>
          </p:cNvSpPr>
          <p:nvPr>
            <p:ph idx="1"/>
          </p:nvPr>
        </p:nvSpPr>
        <p:spPr>
          <a:xfrm>
            <a:off x="457200" y="1524000"/>
            <a:ext cx="8229600" cy="4953000"/>
          </a:xfrm>
        </p:spPr>
        <p:txBody>
          <a:bodyPr/>
          <a:lstStyle/>
          <a:p>
            <a:pPr>
              <a:buFont typeface="Wingdings" panose="05000000000000000000" pitchFamily="2" charset="2"/>
              <a:buChar char="q"/>
            </a:pPr>
            <a:r>
              <a:rPr lang="en-US" sz="2000" b="1" dirty="0">
                <a:latin typeface="Arial" panose="020B0604020202020204" pitchFamily="34" charset="0"/>
                <a:cs typeface="Arial" panose="020B0604020202020204" pitchFamily="34" charset="0"/>
              </a:rPr>
              <a:t>Upon arrival at the donor you must record temperatures from a sample of the products you are picking up with a laser </a:t>
            </a:r>
            <a:r>
              <a:rPr lang="en-US" sz="2000" b="1" dirty="0" smtClean="0">
                <a:latin typeface="Arial" panose="020B0604020202020204" pitchFamily="34" charset="0"/>
                <a:cs typeface="Arial" panose="020B0604020202020204" pitchFamily="34" charset="0"/>
              </a:rPr>
              <a:t>thermometer (temperature gun).</a:t>
            </a: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2000" b="1" dirty="0">
                <a:latin typeface="Arial" panose="020B0604020202020204" pitchFamily="34" charset="0"/>
                <a:cs typeface="Arial" panose="020B0604020202020204" pitchFamily="34" charset="0"/>
              </a:rPr>
              <a:t>A sample is defined as about 2-3% of the total of the product you are picking up.  For example; if you are picking up 100 cases of product you should record temperatures from 2-3 of the 100 cases. </a:t>
            </a:r>
            <a:endParaRPr lang="en-US" sz="2000" b="1"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en-US" sz="2000" b="1" dirty="0" smtClean="0">
                <a:latin typeface="Arial" panose="020B0604020202020204" pitchFamily="34" charset="0"/>
                <a:cs typeface="Arial" panose="020B0604020202020204" pitchFamily="34" charset="0"/>
              </a:rPr>
              <a:t>These </a:t>
            </a:r>
            <a:r>
              <a:rPr lang="en-US" sz="2000" b="1" dirty="0">
                <a:latin typeface="Arial" panose="020B0604020202020204" pitchFamily="34" charset="0"/>
                <a:cs typeface="Arial" panose="020B0604020202020204" pitchFamily="34" charset="0"/>
              </a:rPr>
              <a:t>temperatures should be recorded on a log (provided) and kept on file</a:t>
            </a:r>
            <a:r>
              <a:rPr lang="en-US" sz="2000" b="1" dirty="0" smtClean="0">
                <a:latin typeface="Arial" panose="020B0604020202020204" pitchFamily="34" charset="0"/>
                <a:cs typeface="Arial" panose="020B0604020202020204" pitchFamily="34" charset="0"/>
              </a:rPr>
              <a:t>.</a:t>
            </a:r>
          </a:p>
          <a:p>
            <a:pPr>
              <a:buFont typeface="Wingdings" panose="05000000000000000000" pitchFamily="2" charset="2"/>
              <a:buChar char="q"/>
            </a:pPr>
            <a:r>
              <a:rPr lang="en-US" sz="2000" b="1" dirty="0" smtClean="0">
                <a:latin typeface="Arial" panose="020B0604020202020204" pitchFamily="34" charset="0"/>
                <a:cs typeface="Arial" panose="020B0604020202020204" pitchFamily="34" charset="0"/>
              </a:rPr>
              <a:t>After </a:t>
            </a:r>
            <a:r>
              <a:rPr lang="en-US" sz="2000" b="1" dirty="0">
                <a:latin typeface="Arial" panose="020B0604020202020204" pitchFamily="34" charset="0"/>
                <a:cs typeface="Arial" panose="020B0604020202020204" pitchFamily="34" charset="0"/>
              </a:rPr>
              <a:t>recording temperatures from the required amount of product you will need to place product in either </a:t>
            </a:r>
            <a:r>
              <a:rPr lang="en-US" sz="2000" b="1" dirty="0" smtClean="0">
                <a:latin typeface="Arial" panose="020B0604020202020204" pitchFamily="34" charset="0"/>
                <a:cs typeface="Arial" panose="020B0604020202020204" pitchFamily="34" charset="0"/>
              </a:rPr>
              <a:t>PASSIVE or ACTIVE temperature </a:t>
            </a:r>
            <a:r>
              <a:rPr lang="en-US" sz="2000" b="1" dirty="0">
                <a:latin typeface="Arial" panose="020B0604020202020204" pitchFamily="34" charset="0"/>
                <a:cs typeface="Arial" panose="020B0604020202020204" pitchFamily="34" charset="0"/>
              </a:rPr>
              <a:t>maintenance.  </a:t>
            </a:r>
            <a:endParaRPr lang="en-US" dirty="0"/>
          </a:p>
        </p:txBody>
      </p:sp>
    </p:spTree>
    <p:extLst>
      <p:ext uri="{BB962C8B-B14F-4D97-AF65-F5344CB8AC3E}">
        <p14:creationId xmlns:p14="http://schemas.microsoft.com/office/powerpoint/2010/main" val="339174533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838200"/>
          </a:xfrm>
        </p:spPr>
        <p:txBody>
          <a:bodyPr>
            <a:noAutofit/>
          </a:bodyPr>
          <a:lstStyle/>
          <a:p>
            <a:r>
              <a:rPr lang="en-US" sz="4000" dirty="0" smtClean="0">
                <a:solidFill>
                  <a:srgbClr val="FF2525"/>
                </a:solidFill>
                <a:latin typeface="Arial" panose="020B0604020202020204" pitchFamily="34" charset="0"/>
                <a:cs typeface="Arial" panose="020B0604020202020204" pitchFamily="34" charset="0"/>
              </a:rPr>
              <a:t>Receiving Requirements - continued</a:t>
            </a:r>
            <a:endParaRPr lang="en-US" sz="4000" dirty="0"/>
          </a:p>
        </p:txBody>
      </p:sp>
      <p:sp>
        <p:nvSpPr>
          <p:cNvPr id="6" name="Content Placeholder 5"/>
          <p:cNvSpPr>
            <a:spLocks noGrp="1"/>
          </p:cNvSpPr>
          <p:nvPr>
            <p:ph idx="1"/>
          </p:nvPr>
        </p:nvSpPr>
        <p:spPr>
          <a:xfrm>
            <a:off x="457200" y="1447800"/>
            <a:ext cx="8229600" cy="4860925"/>
          </a:xfrm>
        </p:spPr>
        <p:txBody>
          <a:bodyPr/>
          <a:lstStyle/>
          <a:p>
            <a:pPr>
              <a:buFont typeface="Wingdings" panose="05000000000000000000" pitchFamily="2" charset="2"/>
              <a:buChar char="q"/>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2000" b="1" dirty="0" smtClean="0">
                <a:latin typeface="Arial" panose="020B0604020202020204" pitchFamily="34" charset="0"/>
                <a:cs typeface="Arial" panose="020B0604020202020204" pitchFamily="34" charset="0"/>
              </a:rPr>
              <a:t>PASSIVE temperature </a:t>
            </a:r>
            <a:r>
              <a:rPr lang="en-US" sz="2000" b="1" dirty="0">
                <a:latin typeface="Arial" panose="020B0604020202020204" pitchFamily="34" charset="0"/>
                <a:cs typeface="Arial" panose="020B0604020202020204" pitchFamily="34" charset="0"/>
              </a:rPr>
              <a:t>maintenance can be used when traveling for </a:t>
            </a:r>
            <a:r>
              <a:rPr lang="en-US" sz="2000" b="1" u="sng" dirty="0">
                <a:latin typeface="Arial" panose="020B0604020202020204" pitchFamily="34" charset="0"/>
                <a:cs typeface="Arial" panose="020B0604020202020204" pitchFamily="34" charset="0"/>
              </a:rPr>
              <a:t>less </a:t>
            </a:r>
            <a:r>
              <a:rPr lang="en-US" sz="2000" b="1" u="sng" dirty="0" smtClean="0">
                <a:latin typeface="Arial" panose="020B0604020202020204" pitchFamily="34" charset="0"/>
                <a:cs typeface="Arial" panose="020B0604020202020204" pitchFamily="34" charset="0"/>
              </a:rPr>
              <a:t>than</a:t>
            </a:r>
            <a:r>
              <a:rPr lang="en-US" sz="2000" b="1" dirty="0" smtClean="0">
                <a:latin typeface="Arial" panose="020B0604020202020204" pitchFamily="34" charset="0"/>
                <a:cs typeface="Arial" panose="020B0604020202020204" pitchFamily="34" charset="0"/>
              </a:rPr>
              <a:t> 30 </a:t>
            </a:r>
            <a:r>
              <a:rPr lang="en-US" sz="2000" b="1" dirty="0">
                <a:latin typeface="Arial" panose="020B0604020202020204" pitchFamily="34" charset="0"/>
                <a:cs typeface="Arial" panose="020B0604020202020204" pitchFamily="34" charset="0"/>
              </a:rPr>
              <a:t>minutes. </a:t>
            </a:r>
            <a:r>
              <a:rPr lang="en-US" sz="2000" b="1" dirty="0" smtClean="0">
                <a:latin typeface="Arial" panose="020B0604020202020204" pitchFamily="34" charset="0"/>
                <a:cs typeface="Arial" panose="020B0604020202020204" pitchFamily="34" charset="0"/>
              </a:rPr>
              <a:t>This </a:t>
            </a:r>
            <a:r>
              <a:rPr lang="en-US" sz="2000" b="1" dirty="0">
                <a:latin typeface="Arial" panose="020B0604020202020204" pitchFamily="34" charset="0"/>
                <a:cs typeface="Arial" panose="020B0604020202020204" pitchFamily="34" charset="0"/>
              </a:rPr>
              <a:t>can be achieved by using a freezer blanket or insulated cooler.  With the use of passive temperature maintenance, the use of ice packs is </a:t>
            </a:r>
            <a:r>
              <a:rPr lang="en-US" sz="2000" b="1" u="sng" dirty="0">
                <a:latin typeface="Arial" panose="020B0604020202020204" pitchFamily="34" charset="0"/>
                <a:cs typeface="Arial" panose="020B0604020202020204" pitchFamily="34" charset="0"/>
              </a:rPr>
              <a:t>highly</a:t>
            </a:r>
            <a:r>
              <a:rPr lang="en-US" sz="2000" b="1" dirty="0">
                <a:latin typeface="Arial" panose="020B0604020202020204" pitchFamily="34" charset="0"/>
                <a:cs typeface="Arial" panose="020B0604020202020204" pitchFamily="34" charset="0"/>
              </a:rPr>
              <a:t> recommended. </a:t>
            </a:r>
            <a:endParaRPr lang="en-US" sz="2000" b="1"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en-US" sz="2000" b="1" dirty="0">
                <a:latin typeface="Arial" panose="020B0604020202020204" pitchFamily="34" charset="0"/>
                <a:cs typeface="Arial" panose="020B0604020202020204" pitchFamily="34" charset="0"/>
              </a:rPr>
              <a:t>When traveling for periods more than 30 minutes, </a:t>
            </a:r>
            <a:r>
              <a:rPr lang="en-US" sz="2000" b="1" dirty="0" smtClean="0">
                <a:latin typeface="Arial" panose="020B0604020202020204" pitchFamily="34" charset="0"/>
                <a:cs typeface="Arial" panose="020B0604020202020204" pitchFamily="34" charset="0"/>
              </a:rPr>
              <a:t>ACTIVE maintenance </a:t>
            </a:r>
            <a:r>
              <a:rPr lang="en-US" sz="2000" b="1" dirty="0">
                <a:latin typeface="Arial" panose="020B0604020202020204" pitchFamily="34" charset="0"/>
                <a:cs typeface="Arial" panose="020B0604020202020204" pitchFamily="34" charset="0"/>
              </a:rPr>
              <a:t>must be used.  Active maintenance is the use of refrigeration while in transit.</a:t>
            </a:r>
          </a:p>
          <a:p>
            <a:pPr>
              <a:buFont typeface="Wingdings" panose="05000000000000000000" pitchFamily="2" charset="2"/>
              <a:buChar char="q"/>
            </a:pPr>
            <a:r>
              <a:rPr lang="en-US" sz="2000" b="1" dirty="0">
                <a:latin typeface="Arial" panose="020B0604020202020204" pitchFamily="34" charset="0"/>
                <a:cs typeface="Arial" panose="020B0604020202020204" pitchFamily="34" charset="0"/>
              </a:rPr>
              <a:t>Upon arrival at your facility you must again record temperatures from a sample of the products you have picked up. These temperatures should be recorded on the same log used to record </a:t>
            </a:r>
            <a:r>
              <a:rPr lang="en-US" sz="2000" b="1" dirty="0" smtClean="0">
                <a:latin typeface="Arial" panose="020B0604020202020204" pitchFamily="34" charset="0"/>
                <a:cs typeface="Arial" panose="020B0604020202020204" pitchFamily="34" charset="0"/>
              </a:rPr>
              <a:t>donation pick-up </a:t>
            </a:r>
            <a:r>
              <a:rPr lang="en-US" sz="2000" b="1" dirty="0">
                <a:latin typeface="Arial" panose="020B0604020202020204" pitchFamily="34" charset="0"/>
                <a:cs typeface="Arial" panose="020B0604020202020204" pitchFamily="34" charset="0"/>
              </a:rPr>
              <a:t>temperatures</a:t>
            </a:r>
            <a:r>
              <a:rPr lang="en-US" sz="2000" b="1" dirty="0" smtClean="0">
                <a:latin typeface="Arial" panose="020B0604020202020204" pitchFamily="34" charset="0"/>
                <a:cs typeface="Arial" panose="020B0604020202020204" pitchFamily="34" charset="0"/>
              </a:rPr>
              <a:t>.</a:t>
            </a:r>
          </a:p>
          <a:p>
            <a:pPr>
              <a:buFont typeface="Wingdings" panose="05000000000000000000" pitchFamily="2" charset="2"/>
              <a:buChar char="q"/>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US" sz="2000" b="1"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011324704"/>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Autofit/>
          </a:bodyPr>
          <a:lstStyle/>
          <a:p>
            <a:pPr>
              <a:defRPr/>
            </a:pPr>
            <a:r>
              <a:rPr lang="en-US" sz="4000" dirty="0" smtClean="0">
                <a:solidFill>
                  <a:srgbClr val="FF0000"/>
                </a:solidFill>
                <a:latin typeface="Arial" panose="020B0604020202020204" pitchFamily="34" charset="0"/>
                <a:cs typeface="Arial" panose="020B0604020202020204" pitchFamily="34" charset="0"/>
              </a:rPr>
              <a:t>Logging &amp; Archiving Requirements</a:t>
            </a:r>
            <a:endParaRPr lang="en-US" sz="4000" dirty="0">
              <a:solidFill>
                <a:srgbClr val="FF0000"/>
              </a:solidFill>
              <a:latin typeface="Arial" panose="020B0604020202020204" pitchFamily="34" charset="0"/>
              <a:cs typeface="Arial" panose="020B0604020202020204" pitchFamily="34" charset="0"/>
            </a:endParaRPr>
          </a:p>
        </p:txBody>
      </p:sp>
      <p:sp>
        <p:nvSpPr>
          <p:cNvPr id="11267" name="Content Placeholder 2"/>
          <p:cNvSpPr>
            <a:spLocks noGrp="1"/>
          </p:cNvSpPr>
          <p:nvPr>
            <p:ph idx="1"/>
          </p:nvPr>
        </p:nvSpPr>
        <p:spPr>
          <a:xfrm>
            <a:off x="457200" y="1524000"/>
            <a:ext cx="8229600" cy="5257800"/>
          </a:xfrm>
        </p:spPr>
        <p:txBody>
          <a:bodyPr/>
          <a:lstStyle/>
          <a:p>
            <a:pPr>
              <a:buFont typeface="Wingdings" panose="05000000000000000000" pitchFamily="2" charset="2"/>
              <a:buChar char="q"/>
            </a:pPr>
            <a:r>
              <a:rPr lang="en-US" sz="2200" b="1" dirty="0">
                <a:latin typeface="Arial" panose="020B0604020202020204" pitchFamily="34" charset="0"/>
                <a:cs typeface="Arial" panose="020B0604020202020204" pitchFamily="34" charset="0"/>
              </a:rPr>
              <a:t>Temperatures </a:t>
            </a:r>
            <a:r>
              <a:rPr lang="en-US" sz="2200" b="1" u="sng" dirty="0" smtClean="0">
                <a:latin typeface="Arial" panose="020B0604020202020204" pitchFamily="34" charset="0"/>
                <a:cs typeface="Arial" panose="020B0604020202020204" pitchFamily="34" charset="0"/>
              </a:rPr>
              <a:t>MUST</a:t>
            </a:r>
            <a:r>
              <a:rPr lang="en-US" sz="2200" b="1" dirty="0" smtClean="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be recorded on a temperature </a:t>
            </a:r>
            <a:r>
              <a:rPr lang="en-US" sz="2200" b="1" dirty="0" smtClean="0">
                <a:latin typeface="Arial" panose="020B0604020202020204" pitchFamily="34" charset="0"/>
                <a:cs typeface="Arial" panose="020B0604020202020204" pitchFamily="34" charset="0"/>
              </a:rPr>
              <a:t>log: ONCE at the time of donor pick up and AGAIN upon delivery to agency storage.</a:t>
            </a:r>
          </a:p>
          <a:p>
            <a:pPr>
              <a:buFont typeface="Wingdings" panose="05000000000000000000" pitchFamily="2" charset="2"/>
              <a:buChar char="q"/>
            </a:pPr>
            <a:r>
              <a:rPr lang="en-US" sz="2200" b="1" dirty="0" smtClean="0">
                <a:latin typeface="Arial" panose="020B0604020202020204" pitchFamily="34" charset="0"/>
                <a:cs typeface="Arial" panose="020B0604020202020204" pitchFamily="34" charset="0"/>
              </a:rPr>
              <a:t>Temperature logs are required to be </a:t>
            </a:r>
            <a:r>
              <a:rPr lang="en-US" sz="2200" b="1" dirty="0">
                <a:latin typeface="Arial" panose="020B0604020202020204" pitchFamily="34" charset="0"/>
                <a:cs typeface="Arial" panose="020B0604020202020204" pitchFamily="34" charset="0"/>
              </a:rPr>
              <a:t>kept on file for </a:t>
            </a:r>
            <a:r>
              <a:rPr lang="en-US" sz="2200" b="1" dirty="0" smtClean="0">
                <a:latin typeface="Arial" panose="020B0604020202020204" pitchFamily="34" charset="0"/>
                <a:cs typeface="Arial" panose="020B0604020202020204" pitchFamily="34" charset="0"/>
              </a:rPr>
              <a:t>three (3) </a:t>
            </a:r>
            <a:r>
              <a:rPr lang="en-US" sz="2200" b="1" dirty="0">
                <a:latin typeface="Arial" panose="020B0604020202020204" pitchFamily="34" charset="0"/>
                <a:cs typeface="Arial" panose="020B0604020202020204" pitchFamily="34" charset="0"/>
              </a:rPr>
              <a:t>years</a:t>
            </a:r>
            <a:r>
              <a:rPr lang="en-US" sz="2200" b="1" dirty="0" smtClean="0">
                <a:latin typeface="Arial" panose="020B0604020202020204" pitchFamily="34" charset="0"/>
                <a:cs typeface="Arial" panose="020B0604020202020204" pitchFamily="34" charset="0"/>
              </a:rPr>
              <a:t>.</a:t>
            </a:r>
          </a:p>
          <a:p>
            <a:pPr>
              <a:buFont typeface="Wingdings" panose="05000000000000000000" pitchFamily="2" charset="2"/>
              <a:buChar char="q"/>
            </a:pPr>
            <a:r>
              <a:rPr lang="en-US" sz="2200" b="1" dirty="0" smtClean="0">
                <a:latin typeface="Arial" panose="020B0604020202020204" pitchFamily="34" charset="0"/>
                <a:cs typeface="Arial" panose="020B0604020202020204" pitchFamily="34" charset="0"/>
              </a:rPr>
              <a:t>Temperature logs will become part of normal compliance inspections (site visits) effective 11/1/2017. </a:t>
            </a:r>
            <a:endParaRPr lang="en-US" sz="2200" b="1"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2200" b="1" dirty="0">
                <a:latin typeface="Arial" panose="020B0604020202020204" pitchFamily="34" charset="0"/>
                <a:cs typeface="Arial" panose="020B0604020202020204" pitchFamily="34" charset="0"/>
              </a:rPr>
              <a:t>Temperature logs must be produced for inspection upon agency site visit</a:t>
            </a:r>
            <a:r>
              <a:rPr lang="en-US" sz="2200" b="1" dirty="0" smtClean="0">
                <a:latin typeface="Arial" panose="020B0604020202020204" pitchFamily="34" charset="0"/>
                <a:cs typeface="Arial" panose="020B0604020202020204" pitchFamily="34" charset="0"/>
              </a:rPr>
              <a:t>.</a:t>
            </a:r>
          </a:p>
          <a:p>
            <a:pPr>
              <a:buFont typeface="Wingdings" panose="05000000000000000000" pitchFamily="2" charset="2"/>
              <a:buChar char="q"/>
            </a:pPr>
            <a:r>
              <a:rPr lang="en-US" sz="2200" b="1" dirty="0">
                <a:latin typeface="Arial" panose="020B0604020202020204" pitchFamily="34" charset="0"/>
                <a:cs typeface="Arial" panose="020B0604020202020204" pitchFamily="34" charset="0"/>
              </a:rPr>
              <a:t>Donations that are not sensitive to time/temperature control (Bakery, Dry Goods, Produce) do not require temperature monitoring and/or temperature logs.</a:t>
            </a:r>
          </a:p>
          <a:p>
            <a:pPr>
              <a:buFont typeface="Wingdings" panose="05000000000000000000" pitchFamily="2" charset="2"/>
              <a:buChar char="q"/>
            </a:pPr>
            <a:endParaRPr lang="en-US" sz="2600" b="1" dirty="0">
              <a:latin typeface="Arial" panose="020B0604020202020204" pitchFamily="34" charset="0"/>
              <a:cs typeface="Arial" panose="020B0604020202020204" pitchFamily="34" charset="0"/>
            </a:endParaRPr>
          </a:p>
        </p:txBody>
      </p:sp>
      <p:pic>
        <p:nvPicPr>
          <p:cNvPr id="11268" name="Content Placeholder 3" descr="COLOR logo - ep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953125"/>
            <a:ext cx="12192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Box 4"/>
          <p:cNvSpPr txBox="1">
            <a:spLocks noChangeArrowheads="1"/>
          </p:cNvSpPr>
          <p:nvPr/>
        </p:nvSpPr>
        <p:spPr bwMode="auto">
          <a:xfrm>
            <a:off x="1524000" y="6230938"/>
            <a:ext cx="6553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eaLnBrk="1" hangingPunct="1">
              <a:spcBef>
                <a:spcPct val="0"/>
              </a:spcBef>
              <a:buClrTx/>
              <a:buSzTx/>
              <a:buFontTx/>
              <a:buNone/>
            </a:pPr>
            <a:r>
              <a:rPr lang="en-US" altLang="en-US" sz="1600" b="1" dirty="0">
                <a:latin typeface="Arial" panose="020B0604020202020204" pitchFamily="34" charset="0"/>
              </a:rPr>
              <a:t>Fighting Hunger, Improving Lives, Strengthening Communities</a:t>
            </a:r>
          </a:p>
        </p:txBody>
      </p:sp>
    </p:spTree>
    <p:extLst>
      <p:ext uri="{BB962C8B-B14F-4D97-AF65-F5344CB8AC3E}">
        <p14:creationId xmlns:p14="http://schemas.microsoft.com/office/powerpoint/2010/main" val="349035129"/>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656"/>
            <a:ext cx="8229600" cy="1219200"/>
          </a:xfrm>
        </p:spPr>
        <p:txBody>
          <a:bodyPr>
            <a:noAutofit/>
          </a:bodyPr>
          <a:lstStyle/>
          <a:p>
            <a:pPr>
              <a:defRPr/>
            </a:pPr>
            <a:r>
              <a:rPr lang="en-US" sz="4000" dirty="0" smtClean="0">
                <a:solidFill>
                  <a:srgbClr val="FF0000"/>
                </a:solidFill>
                <a:latin typeface="Arial" panose="020B0604020202020204" pitchFamily="34" charset="0"/>
                <a:cs typeface="Arial" panose="020B0604020202020204" pitchFamily="34" charset="0"/>
              </a:rPr>
              <a:t>Temperature &amp; Thermometer Guidelines</a:t>
            </a:r>
            <a:endParaRPr lang="en-US" sz="4000" dirty="0">
              <a:solidFill>
                <a:srgbClr val="FF0000"/>
              </a:solidFill>
              <a:latin typeface="Arial" panose="020B0604020202020204" pitchFamily="34" charset="0"/>
              <a:cs typeface="Arial" panose="020B0604020202020204" pitchFamily="34" charset="0"/>
            </a:endParaRPr>
          </a:p>
        </p:txBody>
      </p:sp>
      <p:sp>
        <p:nvSpPr>
          <p:cNvPr id="11267" name="Content Placeholder 2"/>
          <p:cNvSpPr>
            <a:spLocks noGrp="1"/>
          </p:cNvSpPr>
          <p:nvPr>
            <p:ph idx="1"/>
          </p:nvPr>
        </p:nvSpPr>
        <p:spPr>
          <a:xfrm>
            <a:off x="457200" y="990600"/>
            <a:ext cx="8229600" cy="5791200"/>
          </a:xfrm>
        </p:spPr>
        <p:txBody>
          <a:bodyPr/>
          <a:lstStyle/>
          <a:p>
            <a:pPr marL="136525" indent="0">
              <a:buNone/>
            </a:pPr>
            <a:endParaRPr lang="en-US" sz="1600" dirty="0">
              <a:latin typeface="Arial" panose="020B0604020202020204" pitchFamily="34" charset="0"/>
              <a:cs typeface="Arial" panose="020B0604020202020204" pitchFamily="34" charset="0"/>
            </a:endParaRPr>
          </a:p>
          <a:p>
            <a:pPr marL="136525" indent="0">
              <a:buNone/>
            </a:pPr>
            <a:r>
              <a:rPr lang="en-US" sz="1600" b="1" dirty="0" smtClean="0">
                <a:latin typeface="Arial" panose="020B0604020202020204" pitchFamily="34" charset="0"/>
                <a:cs typeface="Arial" panose="020B0604020202020204" pitchFamily="34" charset="0"/>
              </a:rPr>
              <a:t>REFRIGERATED PRODUCTS:</a:t>
            </a:r>
            <a:endParaRPr lang="en-US" sz="1600" dirty="0">
              <a:latin typeface="Arial" panose="020B0604020202020204" pitchFamily="34" charset="0"/>
              <a:cs typeface="Arial" panose="020B0604020202020204" pitchFamily="34" charset="0"/>
            </a:endParaRPr>
          </a:p>
          <a:p>
            <a:pPr marL="136525" indent="0">
              <a:buNone/>
            </a:pPr>
            <a:r>
              <a:rPr lang="en-US" sz="1600" b="1" dirty="0">
                <a:latin typeface="Arial" panose="020B0604020202020204" pitchFamily="34" charset="0"/>
                <a:cs typeface="Arial" panose="020B0604020202020204" pitchFamily="34" charset="0"/>
              </a:rPr>
              <a:t>Uncut produce			&lt;60 degrees </a:t>
            </a:r>
            <a:r>
              <a:rPr lang="en-US" sz="1600" b="1" dirty="0" smtClean="0">
                <a:latin typeface="Arial" panose="020B0604020202020204" pitchFamily="34" charset="0"/>
                <a:cs typeface="Arial" panose="020B0604020202020204" pitchFamily="34" charset="0"/>
              </a:rPr>
              <a:t>F</a:t>
            </a:r>
            <a:endParaRPr lang="en-US" sz="1600" b="1" dirty="0">
              <a:latin typeface="Arial" panose="020B0604020202020204" pitchFamily="34" charset="0"/>
              <a:cs typeface="Arial" panose="020B0604020202020204" pitchFamily="34" charset="0"/>
            </a:endParaRPr>
          </a:p>
          <a:p>
            <a:pPr marL="136525" indent="0">
              <a:buNone/>
            </a:pPr>
            <a:r>
              <a:rPr lang="en-US" sz="1600" b="1" dirty="0">
                <a:latin typeface="Arial" panose="020B0604020202020204" pitchFamily="34" charset="0"/>
                <a:cs typeface="Arial" panose="020B0604020202020204" pitchFamily="34" charset="0"/>
              </a:rPr>
              <a:t>Cut or </a:t>
            </a:r>
            <a:r>
              <a:rPr lang="en-US" sz="1600" b="1" dirty="0" smtClean="0">
                <a:latin typeface="Arial" panose="020B0604020202020204" pitchFamily="34" charset="0"/>
                <a:cs typeface="Arial" panose="020B0604020202020204" pitchFamily="34" charset="0"/>
              </a:rPr>
              <a:t>Sliced </a:t>
            </a:r>
            <a:r>
              <a:rPr lang="en-US" sz="1600" b="1" dirty="0">
                <a:latin typeface="Arial" panose="020B0604020202020204" pitchFamily="34" charset="0"/>
                <a:cs typeface="Arial" panose="020B0604020202020204" pitchFamily="34" charset="0"/>
              </a:rPr>
              <a:t>P</a:t>
            </a:r>
            <a:r>
              <a:rPr lang="en-US" sz="1600" b="1" dirty="0" smtClean="0">
                <a:latin typeface="Arial" panose="020B0604020202020204" pitchFamily="34" charset="0"/>
                <a:cs typeface="Arial" panose="020B0604020202020204" pitchFamily="34" charset="0"/>
              </a:rPr>
              <a:t>roduce</a:t>
            </a:r>
            <a:r>
              <a:rPr lang="en-US" sz="1600" b="1" dirty="0">
                <a:latin typeface="Arial" panose="020B0604020202020204" pitchFamily="34" charset="0"/>
                <a:cs typeface="Arial" panose="020B0604020202020204" pitchFamily="34" charset="0"/>
              </a:rPr>
              <a:t>		&lt;41 degrees </a:t>
            </a:r>
            <a:r>
              <a:rPr lang="en-US" sz="1600" b="1" dirty="0" smtClean="0">
                <a:latin typeface="Arial" panose="020B0604020202020204" pitchFamily="34" charset="0"/>
                <a:cs typeface="Arial" panose="020B0604020202020204" pitchFamily="34" charset="0"/>
              </a:rPr>
              <a:t>F</a:t>
            </a:r>
            <a:endParaRPr lang="en-US" sz="1600" b="1" dirty="0">
              <a:latin typeface="Arial" panose="020B0604020202020204" pitchFamily="34" charset="0"/>
              <a:cs typeface="Arial" panose="020B0604020202020204" pitchFamily="34" charset="0"/>
            </a:endParaRPr>
          </a:p>
          <a:p>
            <a:pPr marL="136525" indent="0">
              <a:buNone/>
            </a:pPr>
            <a:r>
              <a:rPr lang="en-US" sz="1600" b="1" dirty="0">
                <a:latin typeface="Arial" panose="020B0604020202020204" pitchFamily="34" charset="0"/>
                <a:cs typeface="Arial" panose="020B0604020202020204" pitchFamily="34" charset="0"/>
              </a:rPr>
              <a:t>Eggs				&lt;41 degrees </a:t>
            </a:r>
            <a:r>
              <a:rPr lang="en-US" sz="1600" b="1" dirty="0" smtClean="0">
                <a:latin typeface="Arial" panose="020B0604020202020204" pitchFamily="34" charset="0"/>
                <a:cs typeface="Arial" panose="020B0604020202020204" pitchFamily="34" charset="0"/>
              </a:rPr>
              <a:t>F</a:t>
            </a:r>
            <a:endParaRPr lang="en-US" sz="1600" b="1" dirty="0">
              <a:latin typeface="Arial" panose="020B0604020202020204" pitchFamily="34" charset="0"/>
              <a:cs typeface="Arial" panose="020B0604020202020204" pitchFamily="34" charset="0"/>
            </a:endParaRPr>
          </a:p>
          <a:p>
            <a:pPr marL="136525" indent="0">
              <a:buNone/>
            </a:pPr>
            <a:r>
              <a:rPr lang="en-US" sz="1600" b="1" dirty="0">
                <a:latin typeface="Arial" panose="020B0604020202020204" pitchFamily="34" charset="0"/>
                <a:cs typeface="Arial" panose="020B0604020202020204" pitchFamily="34" charset="0"/>
              </a:rPr>
              <a:t>Milk				&lt;41 degrees </a:t>
            </a:r>
            <a:r>
              <a:rPr lang="en-US" sz="1600" b="1" dirty="0" smtClean="0">
                <a:latin typeface="Arial" panose="020B0604020202020204" pitchFamily="34" charset="0"/>
                <a:cs typeface="Arial" panose="020B0604020202020204" pitchFamily="34" charset="0"/>
              </a:rPr>
              <a:t>F</a:t>
            </a:r>
            <a:endParaRPr lang="en-US" sz="1600" b="1" dirty="0">
              <a:latin typeface="Arial" panose="020B0604020202020204" pitchFamily="34" charset="0"/>
              <a:cs typeface="Arial" panose="020B0604020202020204" pitchFamily="34" charset="0"/>
            </a:endParaRPr>
          </a:p>
          <a:p>
            <a:pPr marL="136525" indent="0">
              <a:buNone/>
            </a:pPr>
            <a:r>
              <a:rPr lang="en-US" sz="1600" b="1" dirty="0">
                <a:latin typeface="Arial" panose="020B0604020202020204" pitchFamily="34" charset="0"/>
                <a:cs typeface="Arial" panose="020B0604020202020204" pitchFamily="34" charset="0"/>
              </a:rPr>
              <a:t>Yogurt				&lt;41 degrees </a:t>
            </a:r>
            <a:r>
              <a:rPr lang="en-US" sz="1600" b="1" dirty="0" smtClean="0">
                <a:latin typeface="Arial" panose="020B0604020202020204" pitchFamily="34" charset="0"/>
                <a:cs typeface="Arial" panose="020B0604020202020204" pitchFamily="34" charset="0"/>
              </a:rPr>
              <a:t>F</a:t>
            </a:r>
            <a:endParaRPr lang="en-US" sz="1600" b="1" dirty="0">
              <a:latin typeface="Arial" panose="020B0604020202020204" pitchFamily="34" charset="0"/>
              <a:cs typeface="Arial" panose="020B0604020202020204" pitchFamily="34" charset="0"/>
            </a:endParaRPr>
          </a:p>
          <a:p>
            <a:pPr marL="136525" indent="0">
              <a:buNone/>
            </a:pPr>
            <a:r>
              <a:rPr lang="en-US" sz="1600" b="1" dirty="0">
                <a:latin typeface="Arial" panose="020B0604020202020204" pitchFamily="34" charset="0"/>
                <a:cs typeface="Arial" panose="020B0604020202020204" pitchFamily="34" charset="0"/>
              </a:rPr>
              <a:t>Meats				&lt;41 degrees </a:t>
            </a:r>
            <a:r>
              <a:rPr lang="en-US" sz="1600" b="1" dirty="0" smtClean="0">
                <a:latin typeface="Arial" panose="020B0604020202020204" pitchFamily="34" charset="0"/>
                <a:cs typeface="Arial" panose="020B0604020202020204" pitchFamily="34" charset="0"/>
              </a:rPr>
              <a:t>F</a:t>
            </a:r>
            <a:endParaRPr lang="en-US" sz="1600" b="1" dirty="0">
              <a:latin typeface="Arial" panose="020B0604020202020204" pitchFamily="34" charset="0"/>
              <a:cs typeface="Arial" panose="020B0604020202020204" pitchFamily="34" charset="0"/>
            </a:endParaRPr>
          </a:p>
          <a:p>
            <a:pPr marL="136525" indent="0">
              <a:buNone/>
            </a:pPr>
            <a:r>
              <a:rPr lang="en-US" sz="1600" b="1" dirty="0">
                <a:latin typeface="Arial" panose="020B0604020202020204" pitchFamily="34" charset="0"/>
                <a:cs typeface="Arial" panose="020B0604020202020204" pitchFamily="34" charset="0"/>
              </a:rPr>
              <a:t>Misc. </a:t>
            </a:r>
            <a:r>
              <a:rPr lang="en-US" sz="1600" b="1" dirty="0" smtClean="0">
                <a:latin typeface="Arial" panose="020B0604020202020204" pitchFamily="34" charset="0"/>
                <a:cs typeface="Arial" panose="020B0604020202020204" pitchFamily="34" charset="0"/>
              </a:rPr>
              <a:t>Deli/Prepared/Dairy Items</a:t>
            </a: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&lt;</a:t>
            </a:r>
            <a:r>
              <a:rPr lang="en-US" sz="1600" b="1" dirty="0">
                <a:latin typeface="Arial" panose="020B0604020202020204" pitchFamily="34" charset="0"/>
                <a:cs typeface="Arial" panose="020B0604020202020204" pitchFamily="34" charset="0"/>
              </a:rPr>
              <a:t>41 degrees </a:t>
            </a:r>
            <a:r>
              <a:rPr lang="en-US" sz="1600" b="1" dirty="0" smtClean="0">
                <a:latin typeface="Arial" panose="020B0604020202020204" pitchFamily="34" charset="0"/>
                <a:cs typeface="Arial" panose="020B0604020202020204" pitchFamily="34" charset="0"/>
              </a:rPr>
              <a:t>F</a:t>
            </a:r>
            <a:endParaRPr lang="en-US" sz="1600" b="1" dirty="0">
              <a:latin typeface="Arial" panose="020B0604020202020204" pitchFamily="34" charset="0"/>
              <a:cs typeface="Arial" panose="020B0604020202020204" pitchFamily="34" charset="0"/>
            </a:endParaRPr>
          </a:p>
          <a:p>
            <a:pPr marL="136525" indent="0">
              <a:buNone/>
            </a:pPr>
            <a:r>
              <a:rPr lang="en-US" sz="1600" b="1" dirty="0">
                <a:latin typeface="Arial" panose="020B0604020202020204" pitchFamily="34" charset="0"/>
                <a:cs typeface="Arial" panose="020B0604020202020204" pitchFamily="34" charset="0"/>
              </a:rPr>
              <a:t> </a:t>
            </a:r>
          </a:p>
          <a:p>
            <a:pPr marL="136525" indent="0">
              <a:buNone/>
            </a:pPr>
            <a:r>
              <a:rPr lang="en-US" sz="1600" b="1" dirty="0" smtClean="0">
                <a:latin typeface="Arial" panose="020B0604020202020204" pitchFamily="34" charset="0"/>
                <a:cs typeface="Arial" panose="020B0604020202020204" pitchFamily="34" charset="0"/>
              </a:rPr>
              <a:t>FROZEN PRODUCTS:</a:t>
            </a:r>
            <a:endParaRPr lang="en-US" sz="1600" b="1" dirty="0">
              <a:latin typeface="Arial" panose="020B0604020202020204" pitchFamily="34" charset="0"/>
              <a:cs typeface="Arial" panose="020B0604020202020204" pitchFamily="34" charset="0"/>
            </a:endParaRPr>
          </a:p>
          <a:p>
            <a:pPr marL="136525" indent="0">
              <a:buNone/>
            </a:pPr>
            <a:r>
              <a:rPr lang="en-US" sz="1600" b="1" dirty="0">
                <a:latin typeface="Arial" panose="020B0604020202020204" pitchFamily="34" charset="0"/>
                <a:cs typeface="Arial" panose="020B0604020202020204" pitchFamily="34" charset="0"/>
              </a:rPr>
              <a:t>All frozen products should be received at or below 0 degrees F.  All product should be </a:t>
            </a:r>
            <a:r>
              <a:rPr lang="en-US" sz="1600" b="1" u="sng" dirty="0">
                <a:latin typeface="Arial" panose="020B0604020202020204" pitchFamily="34" charset="0"/>
                <a:cs typeface="Arial" panose="020B0604020202020204" pitchFamily="34" charset="0"/>
              </a:rPr>
              <a:t>frozen solid</a:t>
            </a:r>
            <a:r>
              <a:rPr lang="en-US" sz="1600" b="1" dirty="0">
                <a:latin typeface="Arial" panose="020B0604020202020204" pitchFamily="34" charset="0"/>
                <a:cs typeface="Arial" panose="020B0604020202020204" pitchFamily="34" charset="0"/>
              </a:rPr>
              <a:t>. Fish and shellfish product should be provided in separate </a:t>
            </a:r>
            <a:r>
              <a:rPr lang="en-US" sz="1600" b="1" dirty="0" smtClean="0">
                <a:latin typeface="Arial" panose="020B0604020202020204" pitchFamily="34" charset="0"/>
                <a:cs typeface="Arial" panose="020B0604020202020204" pitchFamily="34" charset="0"/>
              </a:rPr>
              <a:t>packaging</a:t>
            </a:r>
            <a:r>
              <a:rPr lang="en-US" sz="1600" dirty="0" smtClean="0">
                <a:latin typeface="Arial" panose="020B0604020202020204" pitchFamily="34" charset="0"/>
                <a:cs typeface="Arial" panose="020B0604020202020204" pitchFamily="34" charset="0"/>
              </a:rPr>
              <a:t>.</a:t>
            </a:r>
          </a:p>
          <a:p>
            <a:pPr marL="136525" indent="0">
              <a:buNone/>
            </a:pPr>
            <a:endParaRPr lang="en-US" sz="1600" b="1" dirty="0" smtClean="0">
              <a:latin typeface="Arial" panose="020B0604020202020204" pitchFamily="34" charset="0"/>
              <a:cs typeface="Arial" panose="020B0604020202020204" pitchFamily="34" charset="0"/>
            </a:endParaRPr>
          </a:p>
          <a:p>
            <a:pPr marL="136525" indent="0">
              <a:buNone/>
            </a:pPr>
            <a:r>
              <a:rPr lang="en-US" sz="1600" b="1" dirty="0" smtClean="0">
                <a:latin typeface="Arial" panose="020B0604020202020204" pitchFamily="34" charset="0"/>
                <a:cs typeface="Arial" panose="020B0604020202020204" pitchFamily="34" charset="0"/>
              </a:rPr>
              <a:t>**PLEASE NOTE**  PRODUCT THAT FALLS OUTSIDE OF TEMPERATURE GUIDELINES </a:t>
            </a:r>
            <a:r>
              <a:rPr lang="en-US" sz="1600" b="1" u="sng" dirty="0" smtClean="0">
                <a:latin typeface="Arial" panose="020B0604020202020204" pitchFamily="34" charset="0"/>
                <a:cs typeface="Arial" panose="020B0604020202020204" pitchFamily="34" charset="0"/>
              </a:rPr>
              <a:t>MUST</a:t>
            </a:r>
            <a:r>
              <a:rPr lang="en-US" sz="1600" b="1" dirty="0" smtClean="0">
                <a:latin typeface="Arial" panose="020B0604020202020204" pitchFamily="34" charset="0"/>
                <a:cs typeface="Arial" panose="020B0604020202020204" pitchFamily="34" charset="0"/>
              </a:rPr>
              <a:t> BE DESTROYED FOR OPTIMAL FOOD SAFETY.</a:t>
            </a:r>
            <a:endParaRPr lang="en-US" sz="1600" b="1" dirty="0">
              <a:latin typeface="Arial" panose="020B0604020202020204" pitchFamily="34" charset="0"/>
              <a:cs typeface="Arial" panose="020B0604020202020204" pitchFamily="34" charset="0"/>
            </a:endParaRPr>
          </a:p>
        </p:txBody>
      </p:sp>
      <p:pic>
        <p:nvPicPr>
          <p:cNvPr id="11268" name="Content Placeholder 3" descr="COLOR logo - ep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953125"/>
            <a:ext cx="12192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Box 4"/>
          <p:cNvSpPr txBox="1">
            <a:spLocks noChangeArrowheads="1"/>
          </p:cNvSpPr>
          <p:nvPr/>
        </p:nvSpPr>
        <p:spPr bwMode="auto">
          <a:xfrm>
            <a:off x="1524000" y="6230938"/>
            <a:ext cx="6553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eaLnBrk="1" hangingPunct="1">
              <a:spcBef>
                <a:spcPct val="0"/>
              </a:spcBef>
              <a:buClrTx/>
              <a:buSzTx/>
              <a:buFontTx/>
              <a:buNone/>
            </a:pPr>
            <a:r>
              <a:rPr lang="en-US" altLang="en-US" sz="1600" b="1" dirty="0">
                <a:latin typeface="Arial" panose="020B0604020202020204" pitchFamily="34" charset="0"/>
              </a:rPr>
              <a:t>Fighting Hunger, Improving Lives, Strengthening Communities</a:t>
            </a:r>
          </a:p>
        </p:txBody>
      </p:sp>
    </p:spTree>
    <p:extLst>
      <p:ext uri="{BB962C8B-B14F-4D97-AF65-F5344CB8AC3E}">
        <p14:creationId xmlns:p14="http://schemas.microsoft.com/office/powerpoint/2010/main" val="634436917"/>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Autofit/>
          </a:bodyPr>
          <a:lstStyle/>
          <a:p>
            <a:pPr>
              <a:defRPr/>
            </a:pPr>
            <a:r>
              <a:rPr lang="en-US" sz="4000" dirty="0" smtClean="0">
                <a:solidFill>
                  <a:srgbClr val="FF0000"/>
                </a:solidFill>
                <a:latin typeface="Arial" panose="020B0604020202020204" pitchFamily="34" charset="0"/>
                <a:cs typeface="Arial" panose="020B0604020202020204" pitchFamily="34" charset="0"/>
              </a:rPr>
              <a:t>Temperature &amp; Thermometer Guidelines - continued</a:t>
            </a:r>
            <a:endParaRPr lang="en-US" sz="4000" dirty="0">
              <a:solidFill>
                <a:srgbClr val="FF0000"/>
              </a:solidFill>
              <a:latin typeface="Arial" panose="020B0604020202020204" pitchFamily="34" charset="0"/>
              <a:cs typeface="Arial" panose="020B0604020202020204" pitchFamily="34" charset="0"/>
            </a:endParaRPr>
          </a:p>
        </p:txBody>
      </p:sp>
      <p:sp>
        <p:nvSpPr>
          <p:cNvPr id="11267" name="Content Placeholder 2"/>
          <p:cNvSpPr>
            <a:spLocks noGrp="1"/>
          </p:cNvSpPr>
          <p:nvPr>
            <p:ph idx="1"/>
          </p:nvPr>
        </p:nvSpPr>
        <p:spPr>
          <a:xfrm>
            <a:off x="457200" y="1524000"/>
            <a:ext cx="8229600" cy="5257800"/>
          </a:xfrm>
        </p:spPr>
        <p:txBody>
          <a:bodyPr/>
          <a:lstStyle/>
          <a:p>
            <a:pPr marL="136525" indent="0" algn="ctr">
              <a:buNone/>
            </a:pPr>
            <a:r>
              <a:rPr lang="en-US" sz="1800" b="1" u="sng" dirty="0" smtClean="0">
                <a:latin typeface="Arial" panose="020B0604020202020204" pitchFamily="34" charset="0"/>
                <a:cs typeface="Arial" panose="020B0604020202020204" pitchFamily="34" charset="0"/>
              </a:rPr>
              <a:t>Thermometer Guidelines</a:t>
            </a:r>
          </a:p>
          <a:p>
            <a:pPr marL="136525" indent="0" algn="ctr">
              <a:buNone/>
            </a:pPr>
            <a:r>
              <a:rPr lang="en-US" sz="800" b="1" dirty="0">
                <a:latin typeface="Arial" panose="020B0604020202020204" pitchFamily="34" charset="0"/>
                <a:cs typeface="Arial" panose="020B0604020202020204" pitchFamily="34" charset="0"/>
              </a:rPr>
              <a:t> </a:t>
            </a:r>
            <a:endParaRPr lang="en-US" sz="800" b="1"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en-US" sz="1800" b="1" dirty="0" smtClean="0">
                <a:latin typeface="Arial" panose="020B0604020202020204" pitchFamily="34" charset="0"/>
                <a:cs typeface="Arial" panose="020B0604020202020204" pitchFamily="34" charset="0"/>
              </a:rPr>
              <a:t>Infrared </a:t>
            </a:r>
            <a:r>
              <a:rPr lang="en-US" sz="1800" b="1" dirty="0">
                <a:latin typeface="Arial" panose="020B0604020202020204" pitchFamily="34" charset="0"/>
                <a:cs typeface="Arial" panose="020B0604020202020204" pitchFamily="34" charset="0"/>
              </a:rPr>
              <a:t>thermometers have an accuracy of +/- 2 degrees.  When taking your temperatures for the products you are receiving, please allow for this variance in temperature. </a:t>
            </a:r>
            <a:endParaRPr lang="en-US" sz="1800" b="1"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en-US" sz="1800" b="1" dirty="0" smtClean="0">
                <a:latin typeface="Arial" panose="020B0604020202020204" pitchFamily="34" charset="0"/>
                <a:cs typeface="Arial" panose="020B0604020202020204" pitchFamily="34" charset="0"/>
              </a:rPr>
              <a:t>When </a:t>
            </a:r>
            <a:r>
              <a:rPr lang="en-US" sz="1800" b="1" dirty="0">
                <a:latin typeface="Arial" panose="020B0604020202020204" pitchFamily="34" charset="0"/>
                <a:cs typeface="Arial" panose="020B0604020202020204" pitchFamily="34" charset="0"/>
              </a:rPr>
              <a:t>using infrared thermometers, you will need to take temperatures from about 6” away from product.  </a:t>
            </a:r>
            <a:endParaRPr lang="en-US" sz="1800" b="1"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en-US" sz="1800" b="1" dirty="0" smtClean="0">
                <a:latin typeface="Arial" panose="020B0604020202020204" pitchFamily="34" charset="0"/>
                <a:cs typeface="Arial" panose="020B0604020202020204" pitchFamily="34" charset="0"/>
              </a:rPr>
              <a:t>You </a:t>
            </a:r>
            <a:r>
              <a:rPr lang="en-US" sz="1800" b="1" dirty="0">
                <a:latin typeface="Arial" panose="020B0604020202020204" pitchFamily="34" charset="0"/>
                <a:cs typeface="Arial" panose="020B0604020202020204" pitchFamily="34" charset="0"/>
              </a:rPr>
              <a:t>will need to try and avoid shiny surfaces if possible because these surfaces tend to give a false-high reading.  </a:t>
            </a:r>
            <a:endParaRPr lang="en-US" sz="1800" b="1"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en-US" sz="1800" b="1" dirty="0" smtClean="0">
                <a:latin typeface="Arial" panose="020B0604020202020204" pitchFamily="34" charset="0"/>
                <a:cs typeface="Arial" panose="020B0604020202020204" pitchFamily="34" charset="0"/>
              </a:rPr>
              <a:t>Infrared </a:t>
            </a:r>
            <a:r>
              <a:rPr lang="en-US" sz="1800" b="1" dirty="0">
                <a:latin typeface="Arial" panose="020B0604020202020204" pitchFamily="34" charset="0"/>
                <a:cs typeface="Arial" panose="020B0604020202020204" pitchFamily="34" charset="0"/>
              </a:rPr>
              <a:t>thermometers only take surface temperatures, so wherever possible you will need to take temperatures from product itself as opposed to the external packaging.  </a:t>
            </a:r>
            <a:endParaRPr lang="en-US" sz="1800" b="1"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en-US" sz="1800" b="1" dirty="0" smtClean="0">
                <a:latin typeface="Arial" panose="020B0604020202020204" pitchFamily="34" charset="0"/>
                <a:cs typeface="Arial" panose="020B0604020202020204" pitchFamily="34" charset="0"/>
              </a:rPr>
              <a:t>Infrared thermometer temperature verification should be performed at least once/year using the Ice Water Method (temp should read 32 degrees F, +/- 2 degrees).</a:t>
            </a:r>
            <a:endParaRPr lang="en-US" sz="1800" b="1" dirty="0">
              <a:latin typeface="Arial" panose="020B0604020202020204" pitchFamily="34" charset="0"/>
              <a:cs typeface="Arial" panose="020B0604020202020204" pitchFamily="34" charset="0"/>
            </a:endParaRPr>
          </a:p>
        </p:txBody>
      </p:sp>
      <p:pic>
        <p:nvPicPr>
          <p:cNvPr id="11268" name="Content Placeholder 3" descr="COLOR logo - eps.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953125"/>
            <a:ext cx="12192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Box 4"/>
          <p:cNvSpPr txBox="1">
            <a:spLocks noChangeArrowheads="1"/>
          </p:cNvSpPr>
          <p:nvPr/>
        </p:nvSpPr>
        <p:spPr bwMode="auto">
          <a:xfrm>
            <a:off x="1524000" y="6230938"/>
            <a:ext cx="6553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eaLnBrk="1" hangingPunct="1">
              <a:spcBef>
                <a:spcPct val="0"/>
              </a:spcBef>
              <a:buClrTx/>
              <a:buSzTx/>
              <a:buFontTx/>
              <a:buNone/>
            </a:pPr>
            <a:r>
              <a:rPr lang="en-US" altLang="en-US" sz="1600" b="1" dirty="0">
                <a:latin typeface="Arial" panose="020B0604020202020204" pitchFamily="34" charset="0"/>
              </a:rPr>
              <a:t>Fighting Hunger, Improving Lives, Strengthening Communities</a:t>
            </a:r>
          </a:p>
        </p:txBody>
      </p:sp>
    </p:spTree>
    <p:extLst>
      <p:ext uri="{BB962C8B-B14F-4D97-AF65-F5344CB8AC3E}">
        <p14:creationId xmlns:p14="http://schemas.microsoft.com/office/powerpoint/2010/main" val="3698660016"/>
      </p:ext>
    </p:extLst>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21992</TotalTime>
  <Words>814</Words>
  <Application>Microsoft Office PowerPoint</Application>
  <PresentationFormat>On-screen Show (4:3)</PresentationFormat>
  <Paragraphs>107</Paragraphs>
  <Slides>12</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Book Antiqua</vt:lpstr>
      <vt:lpstr>Calibri</vt:lpstr>
      <vt:lpstr>Lucida Sans</vt:lpstr>
      <vt:lpstr>Wingdings</vt:lpstr>
      <vt:lpstr>Wingdings 2</vt:lpstr>
      <vt:lpstr>Wingdings 3</vt:lpstr>
      <vt:lpstr>Apex</vt:lpstr>
      <vt:lpstr>PowerPoint Presentation</vt:lpstr>
      <vt:lpstr>Agenda</vt:lpstr>
      <vt:lpstr>Overview of Temperature Control Monitoring</vt:lpstr>
      <vt:lpstr>Overview of Temperature Control Monitoring (continued)</vt:lpstr>
      <vt:lpstr>Receiving Requirements</vt:lpstr>
      <vt:lpstr>Receiving Requirements - continued</vt:lpstr>
      <vt:lpstr>Logging &amp; Archiving Requirements</vt:lpstr>
      <vt:lpstr>Temperature &amp; Thermometer Guidelines</vt:lpstr>
      <vt:lpstr>Temperature &amp; Thermometer Guidelines - continued</vt:lpstr>
      <vt:lpstr>Available Temperature Control Resources</vt:lpstr>
      <vt:lpstr>Thank You!</vt:lpstr>
      <vt:lpstr>PowerPoint Presentation</vt:lpstr>
    </vt:vector>
  </TitlesOfParts>
  <Company>Dell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bpeterson</dc:creator>
  <cp:lastModifiedBy>Nancy Heigel</cp:lastModifiedBy>
  <cp:revision>508</cp:revision>
  <cp:lastPrinted>2017-09-11T18:24:08Z</cp:lastPrinted>
  <dcterms:created xsi:type="dcterms:W3CDTF">2010-07-15T15:10:50Z</dcterms:created>
  <dcterms:modified xsi:type="dcterms:W3CDTF">2018-07-26T19:59:33Z</dcterms:modified>
</cp:coreProperties>
</file>