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media/image55.jpg" ContentType="image/jpg"/>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 id="2147483670" r:id="rId6"/>
  </p:sldMasterIdLst>
  <p:notesMasterIdLst>
    <p:notesMasterId r:id="rId55"/>
  </p:notesMasterIdLst>
  <p:handoutMasterIdLst>
    <p:handoutMasterId r:id="rId56"/>
  </p:handoutMasterIdLst>
  <p:sldIdLst>
    <p:sldId id="301" r:id="rId7"/>
    <p:sldId id="313" r:id="rId8"/>
    <p:sldId id="314" r:id="rId9"/>
    <p:sldId id="311"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5" r:id="rId25"/>
    <p:sldId id="276" r:id="rId26"/>
    <p:sldId id="277" r:id="rId27"/>
    <p:sldId id="278" r:id="rId28"/>
    <p:sldId id="279" r:id="rId29"/>
    <p:sldId id="280" r:id="rId30"/>
    <p:sldId id="281" r:id="rId31"/>
    <p:sldId id="284" r:id="rId32"/>
    <p:sldId id="282" r:id="rId33"/>
    <p:sldId id="283" r:id="rId34"/>
    <p:sldId id="285" r:id="rId35"/>
    <p:sldId id="286" r:id="rId36"/>
    <p:sldId id="310" r:id="rId37"/>
    <p:sldId id="289" r:id="rId38"/>
    <p:sldId id="290" r:id="rId39"/>
    <p:sldId id="309" r:id="rId40"/>
    <p:sldId id="292" r:id="rId41"/>
    <p:sldId id="293" r:id="rId42"/>
    <p:sldId id="294" r:id="rId43"/>
    <p:sldId id="295" r:id="rId44"/>
    <p:sldId id="296" r:id="rId45"/>
    <p:sldId id="297" r:id="rId46"/>
    <p:sldId id="303" r:id="rId47"/>
    <p:sldId id="304" r:id="rId48"/>
    <p:sldId id="305" r:id="rId49"/>
    <p:sldId id="306" r:id="rId50"/>
    <p:sldId id="307" r:id="rId51"/>
    <p:sldId id="312" r:id="rId52"/>
    <p:sldId id="299" r:id="rId53"/>
    <p:sldId id="302"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14" autoAdjust="0"/>
  </p:normalViewPr>
  <p:slideViewPr>
    <p:cSldViewPr>
      <p:cViewPr varScale="1">
        <p:scale>
          <a:sx n="76" d="100"/>
          <a:sy n="76" d="100"/>
        </p:scale>
        <p:origin x="1642" y="53"/>
      </p:cViewPr>
      <p:guideLst>
        <p:guide orient="horz" pos="2880"/>
        <p:guide pos="2160"/>
      </p:guideLst>
    </p:cSldViewPr>
  </p:slideViewPr>
  <p:notesTextViewPr>
    <p:cViewPr>
      <p:scale>
        <a:sx n="100" d="100"/>
        <a:sy n="100" d="100"/>
      </p:scale>
      <p:origin x="0" y="0"/>
    </p:cViewPr>
  </p:notesTextViewPr>
  <p:notesViewPr>
    <p:cSldViewPr>
      <p:cViewPr varScale="1">
        <p:scale>
          <a:sx n="117" d="100"/>
          <a:sy n="117" d="100"/>
        </p:scale>
        <p:origin x="2348"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9B2F3-7142-4C28-A559-4DE1CD82FC7F}"/>
              </a:ext>
            </a:extLst>
          </p:cNvPr>
          <p:cNvSpPr>
            <a:spLocks noGrp="1"/>
          </p:cNvSpPr>
          <p:nvPr>
            <p:ph type="hdr" sz="quarter"/>
          </p:nvPr>
        </p:nvSpPr>
        <p:spPr>
          <a:xfrm>
            <a:off x="0" y="1"/>
            <a:ext cx="3037840" cy="466972"/>
          </a:xfrm>
          <a:prstGeom prst="rect">
            <a:avLst/>
          </a:prstGeom>
        </p:spPr>
        <p:txBody>
          <a:bodyPr vert="horz" lIns="93172" tIns="46586" rIns="93172" bIns="46586" rtlCol="0"/>
          <a:lstStyle>
            <a:lvl1pPr algn="l">
              <a:defRPr sz="1300"/>
            </a:lvl1pPr>
          </a:lstStyle>
          <a:p>
            <a:endParaRPr lang="en-US"/>
          </a:p>
        </p:txBody>
      </p:sp>
      <p:sp>
        <p:nvSpPr>
          <p:cNvPr id="3" name="Date Placeholder 2">
            <a:extLst>
              <a:ext uri="{FF2B5EF4-FFF2-40B4-BE49-F238E27FC236}">
                <a16:creationId xmlns:a16="http://schemas.microsoft.com/office/drawing/2014/main" id="{277EE5A9-DEC8-4EEC-B77E-7F8EDEAAC8A4}"/>
              </a:ext>
            </a:extLst>
          </p:cNvPr>
          <p:cNvSpPr>
            <a:spLocks noGrp="1"/>
          </p:cNvSpPr>
          <p:nvPr>
            <p:ph type="dt" sz="quarter" idx="1"/>
          </p:nvPr>
        </p:nvSpPr>
        <p:spPr>
          <a:xfrm>
            <a:off x="3971344" y="1"/>
            <a:ext cx="3037840" cy="466972"/>
          </a:xfrm>
          <a:prstGeom prst="rect">
            <a:avLst/>
          </a:prstGeom>
        </p:spPr>
        <p:txBody>
          <a:bodyPr vert="horz" lIns="93172" tIns="46586" rIns="93172" bIns="46586" rtlCol="0"/>
          <a:lstStyle>
            <a:lvl1pPr algn="r">
              <a:defRPr sz="1300"/>
            </a:lvl1pPr>
          </a:lstStyle>
          <a:p>
            <a:fld id="{3026687E-7678-4715-8F64-CDF5408D4BB6}" type="datetimeFigureOut">
              <a:rPr lang="en-US" smtClean="0"/>
              <a:t>6/22/2021</a:t>
            </a:fld>
            <a:endParaRPr lang="en-US"/>
          </a:p>
        </p:txBody>
      </p:sp>
      <p:sp>
        <p:nvSpPr>
          <p:cNvPr id="4" name="Footer Placeholder 3">
            <a:extLst>
              <a:ext uri="{FF2B5EF4-FFF2-40B4-BE49-F238E27FC236}">
                <a16:creationId xmlns:a16="http://schemas.microsoft.com/office/drawing/2014/main" id="{08ABB622-D183-4C94-B911-CED70455B21E}"/>
              </a:ext>
            </a:extLst>
          </p:cNvPr>
          <p:cNvSpPr>
            <a:spLocks noGrp="1"/>
          </p:cNvSpPr>
          <p:nvPr>
            <p:ph type="ftr" sz="quarter" idx="2"/>
          </p:nvPr>
        </p:nvSpPr>
        <p:spPr>
          <a:xfrm>
            <a:off x="0" y="8829430"/>
            <a:ext cx="3037840" cy="466971"/>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B5B1455-B62D-40C6-823B-3969B2CB3560}"/>
              </a:ext>
            </a:extLst>
          </p:cNvPr>
          <p:cNvSpPr>
            <a:spLocks noGrp="1"/>
          </p:cNvSpPr>
          <p:nvPr>
            <p:ph type="sldNum" sz="quarter" idx="3"/>
          </p:nvPr>
        </p:nvSpPr>
        <p:spPr>
          <a:xfrm>
            <a:off x="3971344" y="8829430"/>
            <a:ext cx="3037840" cy="466971"/>
          </a:xfrm>
          <a:prstGeom prst="rect">
            <a:avLst/>
          </a:prstGeom>
        </p:spPr>
        <p:txBody>
          <a:bodyPr vert="horz" lIns="93172" tIns="46586" rIns="93172" bIns="46586" rtlCol="0" anchor="b"/>
          <a:lstStyle>
            <a:lvl1pPr algn="r">
              <a:defRPr sz="1300"/>
            </a:lvl1pPr>
          </a:lstStyle>
          <a:p>
            <a:fld id="{C559E258-B52E-422F-8935-E7E40EC04336}" type="slidenum">
              <a:rPr lang="en-US" smtClean="0"/>
              <a:t>‹#›</a:t>
            </a:fld>
            <a:endParaRPr lang="en-US"/>
          </a:p>
        </p:txBody>
      </p:sp>
    </p:spTree>
    <p:extLst>
      <p:ext uri="{BB962C8B-B14F-4D97-AF65-F5344CB8AC3E}">
        <p14:creationId xmlns:p14="http://schemas.microsoft.com/office/powerpoint/2010/main" val="4663016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1344" y="0"/>
            <a:ext cx="3037840" cy="464820"/>
          </a:xfrm>
          <a:prstGeom prst="rect">
            <a:avLst/>
          </a:prstGeom>
        </p:spPr>
        <p:txBody>
          <a:bodyPr vert="horz" lIns="93172" tIns="46586" rIns="93172" bIns="46586" rtlCol="0"/>
          <a:lstStyle>
            <a:lvl1pPr algn="r">
              <a:defRPr sz="1300"/>
            </a:lvl1pPr>
          </a:lstStyle>
          <a:p>
            <a:fld id="{C25F667F-CA13-4E73-866B-D9CAF630AC4C}" type="datetimeFigureOut">
              <a:rPr lang="en-US" smtClean="0"/>
              <a:t>6/22/2021</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72" tIns="46586" rIns="93172" bIns="46586" rtlCol="0" anchor="b"/>
          <a:lstStyle>
            <a:lvl1pPr algn="r">
              <a:defRPr sz="1300"/>
            </a:lvl1pPr>
          </a:lstStyle>
          <a:p>
            <a:fld id="{233AF47D-086A-418C-A864-090789ED2A38}" type="slidenum">
              <a:rPr lang="en-US" smtClean="0"/>
              <a:t>‹#›</a:t>
            </a:fld>
            <a:endParaRPr lang="en-US" dirty="0"/>
          </a:p>
        </p:txBody>
      </p:sp>
    </p:spTree>
    <p:extLst>
      <p:ext uri="{BB962C8B-B14F-4D97-AF65-F5344CB8AC3E}">
        <p14:creationId xmlns:p14="http://schemas.microsoft.com/office/powerpoint/2010/main" val="7533636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80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Procedures are listed here on this slide.  </a:t>
            </a:r>
          </a:p>
        </p:txBody>
      </p:sp>
    </p:spTree>
    <p:extLst>
      <p:ext uri="{BB962C8B-B14F-4D97-AF65-F5344CB8AC3E}">
        <p14:creationId xmlns:p14="http://schemas.microsoft.com/office/powerpoint/2010/main" val="274351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statement on all printed materials, promotions, flyers, websites and such…</a:t>
            </a:r>
          </a:p>
          <a:p>
            <a:r>
              <a:rPr lang="en-US" dirty="0"/>
              <a:t>On self </a:t>
            </a:r>
            <a:r>
              <a:rPr lang="en-US" dirty="0" err="1"/>
              <a:t>dec</a:t>
            </a:r>
            <a:r>
              <a:rPr lang="en-US" dirty="0"/>
              <a:t> forms – on the back side – copy back to back.</a:t>
            </a:r>
          </a:p>
          <a:p>
            <a:r>
              <a:rPr lang="en-US" dirty="0"/>
              <a:t>Must be used exactly as is regarding line breaks…</a:t>
            </a:r>
          </a:p>
        </p:txBody>
      </p:sp>
    </p:spTree>
    <p:extLst>
      <p:ext uri="{BB962C8B-B14F-4D97-AF65-F5344CB8AC3E}">
        <p14:creationId xmlns:p14="http://schemas.microsoft.com/office/powerpoint/2010/main" val="102871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shorter version of the non-discrimination statement</a:t>
            </a:r>
            <a:r>
              <a:rPr lang="en-US" baseline="0" dirty="0"/>
              <a:t> in both English and Spanish.  This shorter version can be used on smaller materials, but whenever possible, the full version should be used.</a:t>
            </a:r>
            <a:endParaRPr lang="en-US" dirty="0"/>
          </a:p>
        </p:txBody>
      </p:sp>
    </p:spTree>
    <p:extLst>
      <p:ext uri="{BB962C8B-B14F-4D97-AF65-F5344CB8AC3E}">
        <p14:creationId xmlns:p14="http://schemas.microsoft.com/office/powerpoint/2010/main" val="356570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poster must be displayed in an area visible to program applicants and participants.  Complaint forms must be posted near the poster and available for participants to take without asking.  If applicable, TEFAP Written Notice of Beneficiary Rights must be posted as well.  </a:t>
            </a:r>
          </a:p>
        </p:txBody>
      </p:sp>
    </p:spTree>
    <p:extLst>
      <p:ext uri="{BB962C8B-B14F-4D97-AF65-F5344CB8AC3E}">
        <p14:creationId xmlns:p14="http://schemas.microsoft.com/office/powerpoint/2010/main" val="84094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LEP = Limited English Proficiency</a:t>
            </a:r>
          </a:p>
          <a:p>
            <a:pPr defTabSz="881390">
              <a:defRPr/>
            </a:pPr>
            <a:r>
              <a:rPr lang="en-US" dirty="0"/>
              <a:t>Agencies take </a:t>
            </a:r>
            <a:r>
              <a:rPr lang="en-US" spc="-5" dirty="0">
                <a:latin typeface="Verdana"/>
                <a:cs typeface="Verdana"/>
              </a:rPr>
              <a:t>reasonable </a:t>
            </a:r>
            <a:r>
              <a:rPr lang="en-US" dirty="0">
                <a:latin typeface="Verdana"/>
                <a:cs typeface="Verdana"/>
              </a:rPr>
              <a:t>steps to ensure “meaningful” </a:t>
            </a:r>
            <a:r>
              <a:rPr lang="en-US" spc="-5" dirty="0">
                <a:latin typeface="Verdana"/>
                <a:cs typeface="Verdana"/>
              </a:rPr>
              <a:t>access </a:t>
            </a:r>
            <a:r>
              <a:rPr lang="en-US" dirty="0">
                <a:latin typeface="Verdana"/>
                <a:cs typeface="Verdana"/>
              </a:rPr>
              <a:t>to  </a:t>
            </a:r>
            <a:r>
              <a:rPr lang="en-US" spc="-5" dirty="0">
                <a:latin typeface="Verdana"/>
                <a:cs typeface="Verdana"/>
              </a:rPr>
              <a:t>their programs </a:t>
            </a:r>
            <a:r>
              <a:rPr lang="en-US" dirty="0">
                <a:latin typeface="Verdana"/>
                <a:cs typeface="Verdana"/>
              </a:rPr>
              <a:t>and </a:t>
            </a:r>
            <a:r>
              <a:rPr lang="en-US" spc="-10" dirty="0">
                <a:latin typeface="Verdana"/>
                <a:cs typeface="Verdana"/>
              </a:rPr>
              <a:t>activities </a:t>
            </a:r>
            <a:r>
              <a:rPr lang="en-US" spc="-5" dirty="0">
                <a:latin typeface="Verdana"/>
                <a:cs typeface="Verdana"/>
              </a:rPr>
              <a:t>by Limited English  </a:t>
            </a:r>
            <a:r>
              <a:rPr lang="en-US" spc="-10" dirty="0">
                <a:latin typeface="Verdana"/>
                <a:cs typeface="Verdana"/>
              </a:rPr>
              <a:t>Proficient </a:t>
            </a:r>
            <a:r>
              <a:rPr lang="en-US" spc="-5" dirty="0">
                <a:latin typeface="Verdana"/>
                <a:cs typeface="Verdana"/>
              </a:rPr>
              <a:t>(LEP)</a:t>
            </a:r>
            <a:r>
              <a:rPr lang="en-US" spc="58" dirty="0">
                <a:latin typeface="Verdana"/>
                <a:cs typeface="Verdana"/>
              </a:rPr>
              <a:t> </a:t>
            </a:r>
            <a:r>
              <a:rPr lang="en-US" spc="-5" dirty="0">
                <a:latin typeface="Verdana"/>
                <a:cs typeface="Verdana"/>
              </a:rPr>
              <a:t>persons.</a:t>
            </a:r>
            <a:endParaRPr lang="en-US" dirty="0">
              <a:latin typeface="Verdana"/>
              <a:cs typeface="Verdana"/>
            </a:endParaRPr>
          </a:p>
          <a:p>
            <a:pPr defTabSz="881390">
              <a:defRPr/>
            </a:pPr>
            <a:endParaRPr lang="en-US" dirty="0"/>
          </a:p>
          <a:p>
            <a:endParaRPr lang="en-US" dirty="0"/>
          </a:p>
        </p:txBody>
      </p:sp>
    </p:spTree>
    <p:extLst>
      <p:ext uri="{BB962C8B-B14F-4D97-AF65-F5344CB8AC3E}">
        <p14:creationId xmlns:p14="http://schemas.microsoft.com/office/powerpoint/2010/main" val="66055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044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An LEP plan for meaningful access is a strategy for organizations to identify LEP persons who need language assistance, ways the assistance will be provided, train staff, provide notice and monitor and update their plans.</a:t>
            </a:r>
          </a:p>
          <a:p>
            <a:endParaRPr lang="en-US" dirty="0"/>
          </a:p>
        </p:txBody>
      </p:sp>
    </p:spTree>
    <p:extLst>
      <p:ext uri="{BB962C8B-B14F-4D97-AF65-F5344CB8AC3E}">
        <p14:creationId xmlns:p14="http://schemas.microsoft.com/office/powerpoint/2010/main" val="1323695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number – provide materials in native language, translators, etc. </a:t>
            </a:r>
          </a:p>
        </p:txBody>
      </p:sp>
    </p:spTree>
    <p:extLst>
      <p:ext uri="{BB962C8B-B14F-4D97-AF65-F5344CB8AC3E}">
        <p14:creationId xmlns:p14="http://schemas.microsoft.com/office/powerpoint/2010/main" val="945020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US Department of Justice has a website at www.lep.gov that contains a wealth of useful information for ensuring access to benefits for LEP applicants and participants.  This includes downloadable </a:t>
            </a:r>
            <a:br>
              <a:rPr lang="en-US" dirty="0"/>
            </a:br>
            <a:r>
              <a:rPr lang="en-US" dirty="0"/>
              <a:t>I Speak cards, which allow the LEP individual to point to the language he/she speaks to facilitate finding an appropriate interpreter.</a:t>
            </a:r>
          </a:p>
          <a:p>
            <a:endParaRPr lang="en-US" dirty="0"/>
          </a:p>
        </p:txBody>
      </p:sp>
    </p:spTree>
    <p:extLst>
      <p:ext uri="{BB962C8B-B14F-4D97-AF65-F5344CB8AC3E}">
        <p14:creationId xmlns:p14="http://schemas.microsoft.com/office/powerpoint/2010/main" val="981414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387147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 the trainer model..</a:t>
            </a:r>
          </a:p>
          <a:p>
            <a:endParaRPr lang="en-US" dirty="0"/>
          </a:p>
          <a:p>
            <a:r>
              <a:rPr lang="en-US" dirty="0"/>
              <a:t>Share these slides with your volunteers to read, gather as a group – front line staff. </a:t>
            </a:r>
          </a:p>
          <a:p>
            <a:endParaRPr lang="en-US" dirty="0"/>
          </a:p>
          <a:p>
            <a:r>
              <a:rPr lang="en-US" dirty="0"/>
              <a:t>Quick Guide to Civil Rights is for occasional volunteers.. – high school students, one day of volunteering, etc.</a:t>
            </a:r>
          </a:p>
          <a:p>
            <a:endParaRPr lang="en-US" dirty="0"/>
          </a:p>
          <a:p>
            <a:r>
              <a:rPr lang="en-US" dirty="0"/>
              <a:t>Showing proof of the CR training – Self Certification Form – date, print, and sign as volunteers complete.  Show example of form!</a:t>
            </a:r>
          </a:p>
          <a:p>
            <a:endParaRPr lang="en-US" dirty="0"/>
          </a:p>
        </p:txBody>
      </p:sp>
    </p:spTree>
    <p:extLst>
      <p:ext uri="{BB962C8B-B14F-4D97-AF65-F5344CB8AC3E}">
        <p14:creationId xmlns:p14="http://schemas.microsoft.com/office/powerpoint/2010/main" val="245801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Here are some government websites you can access to gain more information on the language groups that may be encountered in your service area.</a:t>
            </a:r>
          </a:p>
          <a:p>
            <a:endParaRPr lang="en-US" dirty="0"/>
          </a:p>
        </p:txBody>
      </p:sp>
    </p:spTree>
    <p:extLst>
      <p:ext uri="{BB962C8B-B14F-4D97-AF65-F5344CB8AC3E}">
        <p14:creationId xmlns:p14="http://schemas.microsoft.com/office/powerpoint/2010/main" val="98429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in the context of the Americans</a:t>
            </a:r>
            <a:r>
              <a:rPr lang="en-US" baseline="0" dirty="0"/>
              <a:t> with Disabilities Act</a:t>
            </a:r>
            <a:r>
              <a:rPr lang="en-US" dirty="0"/>
              <a:t>, “disability” is a legal term rather than a medical one. Because it has a legal definition, the ADA’s definition of disability is different from how disability is defined under some other laws.  A person with a disability has a physical or mental impairment which substantially limits one or more life activities, has a record of such an impairment, or is regarded as having such an impairment.  </a:t>
            </a:r>
          </a:p>
        </p:txBody>
      </p:sp>
    </p:spTree>
    <p:extLst>
      <p:ext uri="{BB962C8B-B14F-4D97-AF65-F5344CB8AC3E}">
        <p14:creationId xmlns:p14="http://schemas.microsoft.com/office/powerpoint/2010/main" val="155542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reasonable modifications should be made to assist those with disabilities</a:t>
            </a:r>
          </a:p>
        </p:txBody>
      </p:sp>
    </p:spTree>
    <p:extLst>
      <p:ext uri="{BB962C8B-B14F-4D97-AF65-F5344CB8AC3E}">
        <p14:creationId xmlns:p14="http://schemas.microsoft.com/office/powerpoint/2010/main" val="148625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pc="-5" dirty="0">
                <a:latin typeface="Verdana"/>
                <a:cs typeface="Verdana"/>
              </a:rPr>
              <a:t>Programs must ensure physical accessibility </a:t>
            </a:r>
            <a:r>
              <a:rPr lang="en-US" dirty="0">
                <a:latin typeface="Verdana"/>
                <a:cs typeface="Verdana"/>
              </a:rPr>
              <a:t>for  </a:t>
            </a:r>
            <a:r>
              <a:rPr lang="en-US" spc="-5" dirty="0">
                <a:latin typeface="Verdana"/>
                <a:cs typeface="Verdana"/>
              </a:rPr>
              <a:t>buildings </a:t>
            </a:r>
            <a:r>
              <a:rPr lang="en-US" dirty="0">
                <a:latin typeface="Verdana"/>
                <a:cs typeface="Verdana"/>
              </a:rPr>
              <a:t>and facilities, </a:t>
            </a:r>
            <a:r>
              <a:rPr lang="en-US" spc="-5" dirty="0">
                <a:latin typeface="Verdana"/>
                <a:cs typeface="Verdana"/>
              </a:rPr>
              <a:t>particularly to persons </a:t>
            </a:r>
            <a:r>
              <a:rPr lang="en-US" dirty="0">
                <a:latin typeface="Verdana"/>
                <a:cs typeface="Verdana"/>
              </a:rPr>
              <a:t>in wheelchairs and  </a:t>
            </a:r>
            <a:r>
              <a:rPr lang="en-US" spc="-5" dirty="0">
                <a:latin typeface="Verdana"/>
                <a:cs typeface="Verdana"/>
              </a:rPr>
              <a:t>with </a:t>
            </a:r>
            <a:r>
              <a:rPr lang="en-US" dirty="0">
                <a:latin typeface="Verdana"/>
                <a:cs typeface="Verdana"/>
              </a:rPr>
              <a:t>mobility </a:t>
            </a:r>
            <a:r>
              <a:rPr lang="en-US" spc="-5" dirty="0">
                <a:latin typeface="Verdana"/>
                <a:cs typeface="Verdana"/>
              </a:rPr>
              <a:t>disabilities.  Agencies naturally assist with carrying of groceries, and helping clients.  Programs must permit service animals.</a:t>
            </a:r>
            <a:endParaRPr lang="en-US" dirty="0">
              <a:latin typeface="Verdana"/>
              <a:cs typeface="Verdana"/>
            </a:endParaRPr>
          </a:p>
          <a:p>
            <a:endParaRPr lang="en-US" dirty="0"/>
          </a:p>
        </p:txBody>
      </p:sp>
    </p:spTree>
    <p:extLst>
      <p:ext uri="{BB962C8B-B14F-4D97-AF65-F5344CB8AC3E}">
        <p14:creationId xmlns:p14="http://schemas.microsoft.com/office/powerpoint/2010/main" val="3317057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CFR Part 16 ensures a level playing field for the participation of Faith-Based Organizations and Charitable-Based Organizations in FNS programs.  </a:t>
            </a:r>
          </a:p>
          <a:p>
            <a:endParaRPr lang="en-US" dirty="0"/>
          </a:p>
          <a:p>
            <a:r>
              <a:rPr lang="en-US" dirty="0"/>
              <a:t>Faith Based Organizations CAN:</a:t>
            </a:r>
          </a:p>
          <a:p>
            <a:endParaRPr lang="en-US" dirty="0"/>
          </a:p>
          <a:p>
            <a:pPr marL="168401" indent="-168401">
              <a:buFont typeface="Arial" panose="020B0604020202020204" pitchFamily="34" charset="0"/>
              <a:buChar char="•"/>
            </a:pPr>
            <a:r>
              <a:rPr lang="en-US" dirty="0"/>
              <a:t>Receive federal funds to operate emergency feeding programs.</a:t>
            </a:r>
          </a:p>
          <a:p>
            <a:pPr marL="168401" indent="-168401">
              <a:buFont typeface="Arial" panose="020B0604020202020204" pitchFamily="34" charset="0"/>
              <a:buChar char="•"/>
            </a:pPr>
            <a:r>
              <a:rPr lang="en-US" dirty="0"/>
              <a:t>Use space in their facilities without removing religious art or symbols.</a:t>
            </a:r>
          </a:p>
          <a:p>
            <a:endParaRPr lang="en-US" dirty="0"/>
          </a:p>
          <a:p>
            <a:r>
              <a:rPr lang="en-US" dirty="0"/>
              <a:t>Faith Based Organizations CANNOT:</a:t>
            </a:r>
          </a:p>
          <a:p>
            <a:endParaRPr lang="en-US" dirty="0"/>
          </a:p>
          <a:p>
            <a:pPr marL="168401" indent="-168401">
              <a:buFont typeface="Arial" panose="020B0604020202020204" pitchFamily="34" charset="0"/>
              <a:buChar char="•"/>
            </a:pPr>
            <a:r>
              <a:rPr lang="en-US" dirty="0"/>
              <a:t>Discriminate against individuals on the basis of religion or religious beliefs.</a:t>
            </a:r>
          </a:p>
          <a:p>
            <a:pPr marL="168401" indent="-168401">
              <a:buFont typeface="Arial" panose="020B0604020202020204" pitchFamily="34" charset="0"/>
              <a:buChar char="•"/>
            </a:pPr>
            <a:r>
              <a:rPr lang="en-US" dirty="0"/>
              <a:t>Use USDA funds or products for religious activities.</a:t>
            </a:r>
          </a:p>
          <a:p>
            <a:pPr marL="168401" indent="-168401">
              <a:buFont typeface="Arial" panose="020B0604020202020204" pitchFamily="34" charset="0"/>
              <a:buChar char="•"/>
            </a:pPr>
            <a:r>
              <a:rPr lang="en-US" dirty="0"/>
              <a:t>Distribute religious information to clients.</a:t>
            </a:r>
          </a:p>
          <a:p>
            <a:pPr marL="168401" indent="-168401">
              <a:buFont typeface="Arial" panose="020B0604020202020204" pitchFamily="34" charset="0"/>
              <a:buChar char="•"/>
            </a:pPr>
            <a:r>
              <a:rPr lang="en-US" dirty="0"/>
              <a:t>Make clients participate in a religious activity in order to receive assistance</a:t>
            </a:r>
          </a:p>
          <a:p>
            <a:pPr marL="168401" indent="-168401">
              <a:buFont typeface="Arial" panose="020B0604020202020204" pitchFamily="34" charset="0"/>
              <a:buChar char="•"/>
            </a:pPr>
            <a:endParaRPr lang="en-US" dirty="0"/>
          </a:p>
          <a:p>
            <a:r>
              <a:rPr lang="en-US" dirty="0"/>
              <a:t>These provisions were meant to ensure that federal funding is used strictly for the goals of the program – the delivery of nutrition assistance as provided for in public law.</a:t>
            </a:r>
          </a:p>
          <a:p>
            <a:endParaRPr lang="en-US" dirty="0"/>
          </a:p>
          <a:p>
            <a:r>
              <a:rPr lang="en-US" dirty="0"/>
              <a:t>As</a:t>
            </a:r>
            <a:r>
              <a:rPr lang="en-US" baseline="0" dirty="0"/>
              <a:t> it applies to FNS Food Distribution programs, USDA funds </a:t>
            </a:r>
            <a:r>
              <a:rPr lang="en-US" i="1" baseline="0" dirty="0"/>
              <a:t>cannot</a:t>
            </a:r>
            <a:r>
              <a:rPr lang="en-US" baseline="0" dirty="0"/>
              <a:t> be used to proselytize.  In other words, churches and faith-based organizations </a:t>
            </a:r>
            <a:r>
              <a:rPr lang="en-US" i="1" baseline="0" dirty="0"/>
              <a:t>cannot  </a:t>
            </a:r>
            <a:r>
              <a:rPr lang="en-US" i="0" baseline="0" dirty="0"/>
              <a:t>include religious materials in USDA food boxes, nor can they make a meeting with a pastor a condition of receiving USDA commodities.</a:t>
            </a:r>
            <a:endParaRPr lang="en-US" i="1" dirty="0"/>
          </a:p>
          <a:p>
            <a:endParaRPr lang="en-US" dirty="0"/>
          </a:p>
          <a:p>
            <a:r>
              <a:rPr lang="en-US" dirty="0"/>
              <a:t>TEFAP Written Notice of Beneficiary Rights must be posted.</a:t>
            </a:r>
          </a:p>
          <a:p>
            <a:endParaRPr lang="en-US" dirty="0"/>
          </a:p>
          <a:p>
            <a:r>
              <a:rPr lang="en-US" dirty="0"/>
              <a:t>Separate time and space!! </a:t>
            </a:r>
          </a:p>
          <a:p>
            <a:endParaRPr lang="en-US" dirty="0"/>
          </a:p>
          <a:p>
            <a:r>
              <a:rPr lang="en-US" dirty="0"/>
              <a:t>This last point doesn’t mean that you cannot schedule a religious activity such as a prayer service around a distribution.  It means that you have to allow sufficient time for your distribution so that those who do not want to participate in the religious activity can still receive their food.  For example, you can schedule your distribution to occur between the hours of 10 am and noon with the prayer service happening between 10 and 10:30.  As long as you let your clients know about the scheduled prayer service and the time of distribution outside the prayer service, you will be in compliance.</a:t>
            </a:r>
          </a:p>
          <a:p>
            <a:endParaRPr lang="en-US" dirty="0"/>
          </a:p>
        </p:txBody>
      </p:sp>
    </p:spTree>
    <p:extLst>
      <p:ext uri="{BB962C8B-B14F-4D97-AF65-F5344CB8AC3E}">
        <p14:creationId xmlns:p14="http://schemas.microsoft.com/office/powerpoint/2010/main" val="3446664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agency is faith based, must post this notice in clear view, during distribution.</a:t>
            </a:r>
          </a:p>
        </p:txBody>
      </p:sp>
    </p:spTree>
    <p:extLst>
      <p:ext uri="{BB962C8B-B14F-4D97-AF65-F5344CB8AC3E}">
        <p14:creationId xmlns:p14="http://schemas.microsoft.com/office/powerpoint/2010/main" val="36846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pc="-5" dirty="0">
                <a:latin typeface="Verdana"/>
                <a:cs typeface="Verdana"/>
              </a:rPr>
              <a:t>Complaints </a:t>
            </a:r>
            <a:r>
              <a:rPr lang="en-US" dirty="0">
                <a:latin typeface="Verdana"/>
                <a:cs typeface="Verdana"/>
              </a:rPr>
              <a:t>must </a:t>
            </a:r>
            <a:r>
              <a:rPr lang="en-US" spc="-5" dirty="0">
                <a:latin typeface="Verdana"/>
                <a:cs typeface="Verdana"/>
              </a:rPr>
              <a:t>be </a:t>
            </a:r>
            <a:r>
              <a:rPr lang="en-US" dirty="0">
                <a:latin typeface="Verdana"/>
                <a:cs typeface="Verdana"/>
              </a:rPr>
              <a:t>filed within </a:t>
            </a:r>
            <a:r>
              <a:rPr lang="en-US" spc="-5" dirty="0">
                <a:latin typeface="Verdana"/>
                <a:cs typeface="Verdana"/>
              </a:rPr>
              <a:t>180 </a:t>
            </a:r>
            <a:r>
              <a:rPr lang="en-US" spc="-10" dirty="0">
                <a:latin typeface="Verdana"/>
                <a:cs typeface="Verdana"/>
              </a:rPr>
              <a:t>days </a:t>
            </a:r>
            <a:r>
              <a:rPr lang="en-US" dirty="0">
                <a:latin typeface="Verdana"/>
                <a:cs typeface="Verdana"/>
              </a:rPr>
              <a:t>from </a:t>
            </a:r>
            <a:r>
              <a:rPr lang="en-US" spc="-5" dirty="0">
                <a:latin typeface="Verdana"/>
                <a:cs typeface="Verdana"/>
              </a:rPr>
              <a:t>the alleged </a:t>
            </a:r>
            <a:r>
              <a:rPr lang="en-US" dirty="0">
                <a:latin typeface="Verdana"/>
                <a:cs typeface="Verdana"/>
              </a:rPr>
              <a:t>act  of discrimination, with</a:t>
            </a:r>
            <a:r>
              <a:rPr lang="en-US" spc="-29" dirty="0">
                <a:latin typeface="Verdana"/>
                <a:cs typeface="Verdana"/>
              </a:rPr>
              <a:t> </a:t>
            </a:r>
            <a:r>
              <a:rPr lang="en-US" spc="-5" dirty="0">
                <a:latin typeface="Verdana"/>
                <a:cs typeface="Verdana"/>
              </a:rPr>
              <a:t>exceptions. </a:t>
            </a:r>
          </a:p>
          <a:p>
            <a:pPr defTabSz="881390">
              <a:defRPr/>
            </a:pPr>
            <a:endParaRPr lang="en-US" spc="-5" dirty="0">
              <a:latin typeface="Verdana"/>
              <a:cs typeface="Verdana"/>
            </a:endParaRPr>
          </a:p>
          <a:p>
            <a:pPr defTabSz="881390">
              <a:defRPr/>
            </a:pPr>
            <a:r>
              <a:rPr lang="en-US" spc="-5" dirty="0">
                <a:latin typeface="Verdana"/>
                <a:cs typeface="Verdana"/>
              </a:rPr>
              <a:t>If there is ever conflict or a tough situation, have all involved document their account of the incident.  Document dates…  Call your lead agency to discuss any issues so that they also document.   Go with your gut…. </a:t>
            </a:r>
            <a:endParaRPr lang="en-US" dirty="0">
              <a:latin typeface="Verdana"/>
              <a:cs typeface="Verdana"/>
            </a:endParaRPr>
          </a:p>
          <a:p>
            <a:endParaRPr lang="en-US" dirty="0"/>
          </a:p>
        </p:txBody>
      </p:sp>
    </p:spTree>
    <p:extLst>
      <p:ext uri="{BB962C8B-B14F-4D97-AF65-F5344CB8AC3E}">
        <p14:creationId xmlns:p14="http://schemas.microsoft.com/office/powerpoint/2010/main" val="295364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must go directly to the address for USDA.  </a:t>
            </a:r>
          </a:p>
        </p:txBody>
      </p:sp>
    </p:spTree>
    <p:extLst>
      <p:ext uri="{BB962C8B-B14F-4D97-AF65-F5344CB8AC3E}">
        <p14:creationId xmlns:p14="http://schemas.microsoft.com/office/powerpoint/2010/main" val="3238642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posted and made readily available.  Client should not have to ask for.</a:t>
            </a:r>
          </a:p>
        </p:txBody>
      </p:sp>
    </p:spTree>
    <p:extLst>
      <p:ext uri="{BB962C8B-B14F-4D97-AF65-F5344CB8AC3E}">
        <p14:creationId xmlns:p14="http://schemas.microsoft.com/office/powerpoint/2010/main" val="4110136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of compliance reviews – top down </a:t>
            </a:r>
          </a:p>
          <a:p>
            <a:r>
              <a:rPr lang="en-US" dirty="0"/>
              <a:t>Review process</a:t>
            </a:r>
          </a:p>
        </p:txBody>
      </p:sp>
    </p:spTree>
    <p:extLst>
      <p:ext uri="{BB962C8B-B14F-4D97-AF65-F5344CB8AC3E}">
        <p14:creationId xmlns:p14="http://schemas.microsoft.com/office/powerpoint/2010/main" val="3351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pieces to share with your volunteers and staff for CR training.  </a:t>
            </a:r>
          </a:p>
        </p:txBody>
      </p:sp>
    </p:spTree>
    <p:extLst>
      <p:ext uri="{BB962C8B-B14F-4D97-AF65-F5344CB8AC3E}">
        <p14:creationId xmlns:p14="http://schemas.microsoft.com/office/powerpoint/2010/main" val="2182615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795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Pre-Award Questionnaire – new agencies only!</a:t>
            </a:r>
          </a:p>
          <a:p>
            <a:endParaRPr lang="en-US" dirty="0"/>
          </a:p>
        </p:txBody>
      </p:sp>
    </p:spTree>
    <p:extLst>
      <p:ext uri="{BB962C8B-B14F-4D97-AF65-F5344CB8AC3E}">
        <p14:creationId xmlns:p14="http://schemas.microsoft.com/office/powerpoint/2010/main" val="1552785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 Dept of Ag:  Field representative site visit review (Joann Hock in Dauphin, Lancaster; Melissa Harris in Lycoming, Clinton). </a:t>
            </a:r>
          </a:p>
          <a:p>
            <a:r>
              <a:rPr lang="en-US" dirty="0"/>
              <a:t>These are normal reviews agencies are used to. Questions listed here are ones Joann or Melissa ask.</a:t>
            </a:r>
          </a:p>
          <a:p>
            <a:endParaRPr lang="en-US" dirty="0"/>
          </a:p>
          <a:p>
            <a:endParaRPr lang="en-US" dirty="0"/>
          </a:p>
        </p:txBody>
      </p:sp>
    </p:spTree>
    <p:extLst>
      <p:ext uri="{BB962C8B-B14F-4D97-AF65-F5344CB8AC3E}">
        <p14:creationId xmlns:p14="http://schemas.microsoft.com/office/powerpoint/2010/main" val="3425218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Scheduled or unscheduled, usually involve incident or complaint.</a:t>
            </a:r>
          </a:p>
        </p:txBody>
      </p:sp>
    </p:spTree>
    <p:extLst>
      <p:ext uri="{BB962C8B-B14F-4D97-AF65-F5344CB8AC3E}">
        <p14:creationId xmlns:p14="http://schemas.microsoft.com/office/powerpoint/2010/main" val="2286321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compliance- steps taken immediately to obtain VOLUNTARY compliance.</a:t>
            </a:r>
          </a:p>
        </p:txBody>
      </p:sp>
    </p:spTree>
    <p:extLst>
      <p:ext uri="{BB962C8B-B14F-4D97-AF65-F5344CB8AC3E}">
        <p14:creationId xmlns:p14="http://schemas.microsoft.com/office/powerpoint/2010/main" val="2837523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heart of civil rights training-read these.</a:t>
            </a:r>
          </a:p>
        </p:txBody>
      </p:sp>
    </p:spTree>
    <p:extLst>
      <p:ext uri="{BB962C8B-B14F-4D97-AF65-F5344CB8AC3E}">
        <p14:creationId xmlns:p14="http://schemas.microsoft.com/office/powerpoint/2010/main" val="2772942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–read these!</a:t>
            </a:r>
          </a:p>
        </p:txBody>
      </p:sp>
    </p:spTree>
    <p:extLst>
      <p:ext uri="{BB962C8B-B14F-4D97-AF65-F5344CB8AC3E}">
        <p14:creationId xmlns:p14="http://schemas.microsoft.com/office/powerpoint/2010/main" val="2989872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a:t>
            </a:r>
          </a:p>
        </p:txBody>
      </p:sp>
    </p:spTree>
    <p:extLst>
      <p:ext uri="{BB962C8B-B14F-4D97-AF65-F5344CB8AC3E}">
        <p14:creationId xmlns:p14="http://schemas.microsoft.com/office/powerpoint/2010/main" val="2229585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tips for great customer service:</a:t>
            </a:r>
            <a:endParaRPr lang="en-US" dirty="0"/>
          </a:p>
          <a:p>
            <a:pPr marL="168401" indent="-168401">
              <a:buFont typeface="Arial" panose="020B0604020202020204" pitchFamily="34" charset="0"/>
              <a:buChar char="•"/>
            </a:pPr>
            <a:endParaRPr lang="en-US" dirty="0"/>
          </a:p>
          <a:p>
            <a:pPr marL="168401" indent="-168401">
              <a:buFont typeface="Arial" panose="020B0604020202020204" pitchFamily="34" charset="0"/>
              <a:buChar char="•"/>
            </a:pPr>
            <a:r>
              <a:rPr lang="en-US" dirty="0"/>
              <a:t>Treat everyone with dignity and respect; welcome them with a smile</a:t>
            </a:r>
          </a:p>
          <a:p>
            <a:pPr marL="168401" indent="-168401">
              <a:buFont typeface="Arial" panose="020B0604020202020204" pitchFamily="34" charset="0"/>
              <a:buChar char="•"/>
            </a:pPr>
            <a:r>
              <a:rPr lang="en-US" dirty="0"/>
              <a:t>Answer any and all questions in</a:t>
            </a:r>
            <a:r>
              <a:rPr lang="en-US" baseline="0" dirty="0"/>
              <a:t> a non-threatening voice and manner</a:t>
            </a:r>
            <a:endParaRPr lang="en-US" dirty="0"/>
          </a:p>
          <a:p>
            <a:pPr marL="168401" indent="-168401">
              <a:buFont typeface="Arial" panose="020B0604020202020204" pitchFamily="34" charset="0"/>
              <a:buChar char="•"/>
            </a:pPr>
            <a:r>
              <a:rPr lang="en-US" dirty="0"/>
              <a:t>Explain all of your policies and make sure applicants and participants understand their rights and responsibilities</a:t>
            </a:r>
          </a:p>
          <a:p>
            <a:pPr marL="168401" indent="-168401">
              <a:buFont typeface="Arial" panose="020B0604020202020204" pitchFamily="34" charset="0"/>
              <a:buChar char="•"/>
            </a:pPr>
            <a:r>
              <a:rPr lang="en-US" dirty="0"/>
              <a:t>Recognize when stress creates a problem and find ways to cope with the situation in a calm manner</a:t>
            </a:r>
          </a:p>
          <a:p>
            <a:pPr marL="168401" indent="-168401">
              <a:buFont typeface="Arial" panose="020B0604020202020204" pitchFamily="34" charset="0"/>
              <a:buChar char="•"/>
            </a:pPr>
            <a:r>
              <a:rPr lang="en-US" dirty="0"/>
              <a:t>Don’t feel you need to have the last word</a:t>
            </a:r>
          </a:p>
          <a:p>
            <a:pPr marL="168401" indent="-168401">
              <a:buFont typeface="Arial" panose="020B0604020202020204" pitchFamily="34" charset="0"/>
              <a:buChar char="•"/>
            </a:pPr>
            <a:r>
              <a:rPr lang="en-US" dirty="0"/>
              <a:t>Recognize that everyone is different and your clients will have varied needs and limited resources</a:t>
            </a:r>
          </a:p>
          <a:p>
            <a:pPr marL="168401" indent="-168401">
              <a:buFont typeface="Arial" panose="020B0604020202020204" pitchFamily="34" charset="0"/>
              <a:buChar char="•"/>
            </a:pPr>
            <a:r>
              <a:rPr lang="en-US" dirty="0"/>
              <a:t>Notice when a person feels that they have been treated</a:t>
            </a:r>
            <a:r>
              <a:rPr lang="en-US" baseline="0" dirty="0"/>
              <a:t> rudely and acknowledge that feeling; take steps to improve the situation.  B</a:t>
            </a:r>
            <a:r>
              <a:rPr lang="en-US" dirty="0"/>
              <a:t>e polite</a:t>
            </a:r>
            <a:r>
              <a:rPr lang="en-US" baseline="0" dirty="0"/>
              <a:t> and empathetic and avoid sarcasm.</a:t>
            </a:r>
            <a:endParaRPr lang="en-US" dirty="0"/>
          </a:p>
          <a:p>
            <a:endParaRPr lang="en-US" dirty="0"/>
          </a:p>
        </p:txBody>
      </p:sp>
    </p:spTree>
    <p:extLst>
      <p:ext uri="{BB962C8B-B14F-4D97-AF65-F5344CB8AC3E}">
        <p14:creationId xmlns:p14="http://schemas.microsoft.com/office/powerpoint/2010/main" val="335895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written and posted policy for dealing with unacceptable behavior and conflicts.  Here are some suggestions:</a:t>
            </a:r>
          </a:p>
          <a:p>
            <a:endParaRPr lang="en-US" dirty="0"/>
          </a:p>
          <a:p>
            <a:pPr marL="168401" indent="-168401">
              <a:buFont typeface="Arial" panose="020B0604020202020204" pitchFamily="34" charset="0"/>
              <a:buChar char="•"/>
            </a:pPr>
            <a:r>
              <a:rPr lang="en-US" dirty="0"/>
              <a:t>When</a:t>
            </a:r>
            <a:r>
              <a:rPr lang="en-US" baseline="0" dirty="0"/>
              <a:t> answering the telephone, always clearly introduce yourself and never interrupt the caller.</a:t>
            </a:r>
          </a:p>
          <a:p>
            <a:pPr marL="168401" indent="-168401">
              <a:buFont typeface="Arial" panose="020B0604020202020204" pitchFamily="34" charset="0"/>
              <a:buChar char="•"/>
            </a:pPr>
            <a:r>
              <a:rPr lang="en-US" baseline="0" dirty="0"/>
              <a:t>Be patient; give the client the opportunity to explain what happened</a:t>
            </a:r>
          </a:p>
          <a:p>
            <a:pPr marL="168401" indent="-168401">
              <a:buFont typeface="Arial" panose="020B0604020202020204" pitchFamily="34" charset="0"/>
              <a:buChar char="•"/>
            </a:pPr>
            <a:r>
              <a:rPr lang="en-US" baseline="0" dirty="0"/>
              <a:t>Be understanding; an angry client requires the most empathy</a:t>
            </a:r>
          </a:p>
          <a:p>
            <a:pPr marL="168401" indent="-168401">
              <a:buFont typeface="Arial" panose="020B0604020202020204" pitchFamily="34" charset="0"/>
              <a:buChar char="•"/>
            </a:pPr>
            <a:r>
              <a:rPr lang="en-US" baseline="0" dirty="0"/>
              <a:t>Don’t be judgmental</a:t>
            </a:r>
          </a:p>
          <a:p>
            <a:pPr marL="168401" indent="-168401">
              <a:buFont typeface="Arial" panose="020B0604020202020204" pitchFamily="34" charset="0"/>
              <a:buChar char="•"/>
            </a:pPr>
            <a:r>
              <a:rPr lang="en-US" baseline="0" dirty="0"/>
              <a:t>Respond in a calm manner.  Staying calm should help the client to relax, which in turn allows you to consider and address the facts, not the emotions.</a:t>
            </a:r>
          </a:p>
          <a:p>
            <a:pPr marL="168401" indent="-168401">
              <a:buFont typeface="Arial" panose="020B0604020202020204" pitchFamily="34" charset="0"/>
              <a:buChar char="•"/>
            </a:pPr>
            <a:r>
              <a:rPr lang="en-US" baseline="0" dirty="0"/>
              <a:t>Be sincere.  It’s always okay to apologize to the client for his inconvenience even if you feel that the problem is not your organization’s fault.</a:t>
            </a:r>
          </a:p>
          <a:p>
            <a:pPr marL="168401" indent="-168401">
              <a:buFont typeface="Arial" panose="020B0604020202020204" pitchFamily="34" charset="0"/>
              <a:buChar char="•"/>
            </a:pPr>
            <a:r>
              <a:rPr lang="en-US" baseline="0" dirty="0"/>
              <a:t>Be aware.  If you feel you are being threatened or if violence is possible, get help immediately.</a:t>
            </a:r>
            <a:endParaRPr lang="en-US" dirty="0"/>
          </a:p>
          <a:p>
            <a:endParaRPr lang="en-US" dirty="0"/>
          </a:p>
        </p:txBody>
      </p:sp>
    </p:spTree>
    <p:extLst>
      <p:ext uri="{BB962C8B-B14F-4D97-AF65-F5344CB8AC3E}">
        <p14:creationId xmlns:p14="http://schemas.microsoft.com/office/powerpoint/2010/main" val="348099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Civil Rights Legal Authorities, which are basically decisions and or orders that prohibit discrimination to certain groups of people.  For example, </a:t>
            </a:r>
            <a:r>
              <a:rPr lang="en-US" spc="-10" dirty="0">
                <a:latin typeface="Verdana"/>
                <a:cs typeface="Verdana"/>
              </a:rPr>
              <a:t>Title </a:t>
            </a:r>
            <a:r>
              <a:rPr lang="en-US" spc="-5" dirty="0">
                <a:latin typeface="Verdana"/>
                <a:cs typeface="Verdana"/>
              </a:rPr>
              <a:t>VI </a:t>
            </a:r>
            <a:r>
              <a:rPr lang="en-US" dirty="0">
                <a:latin typeface="Verdana"/>
                <a:cs typeface="Verdana"/>
              </a:rPr>
              <a:t>of </a:t>
            </a:r>
            <a:r>
              <a:rPr lang="en-US" spc="-5" dirty="0">
                <a:latin typeface="Verdana"/>
                <a:cs typeface="Verdana"/>
              </a:rPr>
              <a:t>the </a:t>
            </a:r>
            <a:r>
              <a:rPr lang="en-US" spc="-10" dirty="0">
                <a:latin typeface="Verdana"/>
                <a:cs typeface="Verdana"/>
              </a:rPr>
              <a:t>Civil Rights </a:t>
            </a:r>
            <a:r>
              <a:rPr lang="en-US" spc="-5" dirty="0">
                <a:latin typeface="Verdana"/>
                <a:cs typeface="Verdana"/>
              </a:rPr>
              <a:t>Act </a:t>
            </a:r>
            <a:r>
              <a:rPr lang="en-US" dirty="0">
                <a:latin typeface="Verdana"/>
                <a:cs typeface="Verdana"/>
              </a:rPr>
              <a:t>of</a:t>
            </a:r>
            <a:r>
              <a:rPr lang="en-US" spc="87" dirty="0">
                <a:latin typeface="Verdana"/>
                <a:cs typeface="Verdana"/>
              </a:rPr>
              <a:t> </a:t>
            </a:r>
            <a:r>
              <a:rPr lang="en-US" spc="-10" dirty="0">
                <a:latin typeface="Verdana"/>
                <a:cs typeface="Verdana"/>
              </a:rPr>
              <a:t>1964 covers </a:t>
            </a:r>
            <a:r>
              <a:rPr lang="en-US" spc="-5" dirty="0">
                <a:solidFill>
                  <a:srgbClr val="C00000"/>
                </a:solidFill>
                <a:latin typeface="Verdana"/>
                <a:cs typeface="Verdana"/>
              </a:rPr>
              <a:t>Race, Color, </a:t>
            </a:r>
            <a:r>
              <a:rPr lang="en-US" dirty="0">
                <a:solidFill>
                  <a:srgbClr val="C00000"/>
                </a:solidFill>
                <a:latin typeface="Verdana"/>
                <a:cs typeface="Verdana"/>
              </a:rPr>
              <a:t>and </a:t>
            </a:r>
            <a:r>
              <a:rPr lang="en-US" spc="-5" dirty="0">
                <a:solidFill>
                  <a:srgbClr val="C00000"/>
                </a:solidFill>
                <a:latin typeface="Verdana"/>
                <a:cs typeface="Verdana"/>
              </a:rPr>
              <a:t>National</a:t>
            </a:r>
            <a:r>
              <a:rPr lang="en-US" spc="39" dirty="0">
                <a:solidFill>
                  <a:srgbClr val="C00000"/>
                </a:solidFill>
                <a:latin typeface="Verdana"/>
                <a:cs typeface="Verdana"/>
              </a:rPr>
              <a:t> </a:t>
            </a:r>
            <a:r>
              <a:rPr lang="en-US" spc="-10" dirty="0">
                <a:solidFill>
                  <a:srgbClr val="C00000"/>
                </a:solidFill>
                <a:latin typeface="Verdana"/>
                <a:cs typeface="Verdana"/>
              </a:rPr>
              <a:t>Origin. </a:t>
            </a:r>
            <a:r>
              <a:rPr lang="en-US" spc="-5" dirty="0">
                <a:latin typeface="Verdana"/>
                <a:cs typeface="Verdana"/>
              </a:rPr>
              <a:t>Americans </a:t>
            </a:r>
            <a:r>
              <a:rPr lang="en-US" spc="-10" dirty="0">
                <a:latin typeface="Verdana"/>
                <a:cs typeface="Verdana"/>
              </a:rPr>
              <a:t>w/Disabilities </a:t>
            </a:r>
            <a:r>
              <a:rPr lang="en-US" spc="-5" dirty="0">
                <a:latin typeface="Verdana"/>
                <a:cs typeface="Verdana"/>
              </a:rPr>
              <a:t>Act </a:t>
            </a:r>
            <a:r>
              <a:rPr lang="en-US" dirty="0">
                <a:latin typeface="Verdana"/>
                <a:cs typeface="Verdana"/>
              </a:rPr>
              <a:t>of</a:t>
            </a:r>
            <a:r>
              <a:rPr lang="en-US" spc="241" dirty="0">
                <a:latin typeface="Verdana"/>
                <a:cs typeface="Verdana"/>
              </a:rPr>
              <a:t> </a:t>
            </a:r>
            <a:r>
              <a:rPr lang="en-US" spc="-10" dirty="0">
                <a:latin typeface="Verdana"/>
                <a:cs typeface="Verdana"/>
              </a:rPr>
              <a:t>1990, Title </a:t>
            </a:r>
            <a:r>
              <a:rPr lang="en-US" spc="-5" dirty="0">
                <a:latin typeface="Verdana"/>
                <a:cs typeface="Verdana"/>
              </a:rPr>
              <a:t>IX , and Age </a:t>
            </a:r>
            <a:r>
              <a:rPr lang="en-US" spc="-10" dirty="0">
                <a:latin typeface="Verdana"/>
                <a:cs typeface="Verdana"/>
              </a:rPr>
              <a:t>Discrimination </a:t>
            </a:r>
            <a:r>
              <a:rPr lang="en-US" spc="-5" dirty="0">
                <a:latin typeface="Verdana"/>
                <a:cs typeface="Verdana"/>
              </a:rPr>
              <a:t>Act.</a:t>
            </a:r>
            <a:endParaRPr lang="en-US" dirty="0">
              <a:latin typeface="Verdana"/>
              <a:cs typeface="Verdana"/>
            </a:endParaRPr>
          </a:p>
          <a:p>
            <a:pPr defTabSz="881390">
              <a:defRPr/>
            </a:pPr>
            <a:endParaRPr lang="en-US" dirty="0"/>
          </a:p>
          <a:p>
            <a:endParaRPr lang="en-US" dirty="0"/>
          </a:p>
          <a:p>
            <a:r>
              <a:rPr lang="en-US" dirty="0"/>
              <a:t>Goals of Civil Rights:  </a:t>
            </a:r>
          </a:p>
          <a:p>
            <a:endParaRPr lang="en-US" dirty="0"/>
          </a:p>
          <a:p>
            <a:pPr marL="165261" indent="-165261">
              <a:buFont typeface="Arial" panose="020B0604020202020204" pitchFamily="34" charset="0"/>
              <a:buChar char="•"/>
            </a:pPr>
            <a:r>
              <a:rPr lang="en-US" dirty="0"/>
              <a:t>Equal and consistent treatment for all applicants and beneficiaries</a:t>
            </a:r>
          </a:p>
          <a:p>
            <a:pPr marL="165261" indent="-165261">
              <a:buFont typeface="Arial" panose="020B0604020202020204" pitchFamily="34" charset="0"/>
              <a:buChar char="•"/>
            </a:pPr>
            <a:r>
              <a:rPr lang="en-US" dirty="0"/>
              <a:t>Knowledge of rights and responsibilities</a:t>
            </a:r>
          </a:p>
          <a:p>
            <a:pPr marL="165261" indent="-165261">
              <a:buFont typeface="Arial" panose="020B0604020202020204" pitchFamily="34" charset="0"/>
              <a:buChar char="•"/>
            </a:pPr>
            <a:r>
              <a:rPr lang="en-US" dirty="0"/>
              <a:t>Elimination of illegal barriers that prevent or deter people from receiving food</a:t>
            </a:r>
          </a:p>
          <a:p>
            <a:pPr marL="165261" indent="-165261">
              <a:buFont typeface="Arial" panose="020B0604020202020204" pitchFamily="34" charset="0"/>
              <a:buChar char="•"/>
            </a:pPr>
            <a:r>
              <a:rPr lang="en-US" dirty="0"/>
              <a:t>Provide an atmosphere of dignity and respect for all</a:t>
            </a:r>
          </a:p>
          <a:p>
            <a:endParaRPr lang="en-US" dirty="0"/>
          </a:p>
        </p:txBody>
      </p:sp>
    </p:spTree>
    <p:extLst>
      <p:ext uri="{BB962C8B-B14F-4D97-AF65-F5344CB8AC3E}">
        <p14:creationId xmlns:p14="http://schemas.microsoft.com/office/powerpoint/2010/main" val="3342665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box for Soup kitchen or TEFAP Pantry. </a:t>
            </a:r>
          </a:p>
          <a:p>
            <a:r>
              <a:rPr lang="en-US" dirty="0"/>
              <a:t>Put today’s date on it.</a:t>
            </a:r>
          </a:p>
          <a:p>
            <a:r>
              <a:rPr lang="en-US" dirty="0"/>
              <a:t>You sign front as lead, write in your agency</a:t>
            </a:r>
          </a:p>
          <a:p>
            <a:r>
              <a:rPr lang="en-US" dirty="0"/>
              <a:t>Have front line staff sign on back when they’ve done training.</a:t>
            </a:r>
          </a:p>
          <a:p>
            <a:r>
              <a:rPr lang="en-US" dirty="0"/>
              <a:t>Keep the form on your premises.</a:t>
            </a:r>
          </a:p>
        </p:txBody>
      </p:sp>
    </p:spTree>
    <p:extLst>
      <p:ext uri="{BB962C8B-B14F-4D97-AF65-F5344CB8AC3E}">
        <p14:creationId xmlns:p14="http://schemas.microsoft.com/office/powerpoint/2010/main" val="3391263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1290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7738"/>
          </a:xfrm>
        </p:spPr>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51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CFR = Code of Federal Regulations</a:t>
            </a:r>
          </a:p>
        </p:txBody>
      </p:sp>
    </p:spTree>
    <p:extLst>
      <p:ext uri="{BB962C8B-B14F-4D97-AF65-F5344CB8AC3E}">
        <p14:creationId xmlns:p14="http://schemas.microsoft.com/office/powerpoint/2010/main" val="56160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763" marR="4897" indent="-330521">
              <a:lnSpc>
                <a:spcPct val="120000"/>
              </a:lnSpc>
              <a:spcBef>
                <a:spcPts val="101"/>
              </a:spcBef>
            </a:pPr>
            <a:r>
              <a:rPr lang="en-US" dirty="0"/>
              <a:t>Discrimination is the practice of treating persons differently because we have grouped them in our minds according to our prejudices. </a:t>
            </a:r>
          </a:p>
          <a:p>
            <a:pPr marL="342763" marR="4897" indent="-330521">
              <a:lnSpc>
                <a:spcPct val="120000"/>
              </a:lnSpc>
              <a:spcBef>
                <a:spcPts val="101"/>
              </a:spcBef>
            </a:pPr>
            <a:endParaRPr lang="en-US" spc="-5" dirty="0">
              <a:latin typeface="Verdana"/>
              <a:cs typeface="Verdana"/>
            </a:endParaRPr>
          </a:p>
          <a:p>
            <a:pPr marL="342763" marR="4897" indent="-330521">
              <a:lnSpc>
                <a:spcPct val="120000"/>
              </a:lnSpc>
              <a:spcBef>
                <a:spcPts val="101"/>
              </a:spcBef>
            </a:pPr>
            <a:r>
              <a:rPr lang="en-US" spc="-5" dirty="0">
                <a:latin typeface="Verdana"/>
                <a:cs typeface="Verdana"/>
              </a:rPr>
              <a:t>Different treatment which makes a distinction of one  </a:t>
            </a:r>
            <a:r>
              <a:rPr lang="en-US" spc="-10" dirty="0">
                <a:latin typeface="Verdana"/>
                <a:cs typeface="Verdana"/>
              </a:rPr>
              <a:t>person </a:t>
            </a:r>
            <a:r>
              <a:rPr lang="en-US" spc="-5" dirty="0">
                <a:latin typeface="Verdana"/>
                <a:cs typeface="Verdana"/>
              </a:rPr>
              <a:t>or a </a:t>
            </a:r>
            <a:r>
              <a:rPr lang="en-US" spc="-10" dirty="0">
                <a:latin typeface="Verdana"/>
                <a:cs typeface="Verdana"/>
              </a:rPr>
              <a:t>group </a:t>
            </a:r>
            <a:r>
              <a:rPr lang="en-US" spc="-5" dirty="0">
                <a:latin typeface="Verdana"/>
                <a:cs typeface="Verdana"/>
              </a:rPr>
              <a:t>of </a:t>
            </a:r>
            <a:r>
              <a:rPr lang="en-US" spc="-10" dirty="0">
                <a:latin typeface="Verdana"/>
                <a:cs typeface="Verdana"/>
              </a:rPr>
              <a:t>persons </a:t>
            </a:r>
            <a:r>
              <a:rPr lang="en-US" spc="-5" dirty="0">
                <a:latin typeface="Verdana"/>
                <a:cs typeface="Verdana"/>
              </a:rPr>
              <a:t>from others; either  intentionally, by neglect, or by </a:t>
            </a:r>
            <a:r>
              <a:rPr lang="en-US" spc="-10" dirty="0">
                <a:latin typeface="Verdana"/>
                <a:cs typeface="Verdana"/>
              </a:rPr>
              <a:t>the </a:t>
            </a:r>
            <a:r>
              <a:rPr lang="en-US" spc="-5" dirty="0">
                <a:latin typeface="Verdana"/>
                <a:cs typeface="Verdana"/>
              </a:rPr>
              <a:t>actions or lack of  actions</a:t>
            </a:r>
            <a:r>
              <a:rPr lang="en-US" sz="1000" spc="-5" dirty="0">
                <a:latin typeface="Verdana"/>
                <a:cs typeface="Verdana"/>
              </a:rPr>
              <a:t>...”</a:t>
            </a:r>
            <a:endParaRPr lang="en-US" sz="1000" dirty="0">
              <a:latin typeface="Verdana"/>
              <a:cs typeface="Verdana"/>
            </a:endParaRPr>
          </a:p>
          <a:p>
            <a:pPr marL="856907" indent="-403970">
              <a:spcBef>
                <a:spcPts val="1345"/>
              </a:spcBef>
              <a:buClr>
                <a:srgbClr val="515255"/>
              </a:buClr>
              <a:buAutoNum type="arabicParenR"/>
              <a:tabLst>
                <a:tab pos="856907" algn="l"/>
              </a:tabLst>
            </a:pPr>
            <a:r>
              <a:rPr lang="en-US" spc="-10" dirty="0">
                <a:latin typeface="Verdana"/>
                <a:cs typeface="Verdana"/>
              </a:rPr>
              <a:t>Race</a:t>
            </a:r>
            <a:endParaRPr lang="en-US" dirty="0">
              <a:latin typeface="Verdana"/>
              <a:cs typeface="Verdana"/>
            </a:endParaRPr>
          </a:p>
          <a:p>
            <a:pPr marL="856907" indent="-403970">
              <a:spcBef>
                <a:spcPts val="1017"/>
              </a:spcBef>
              <a:buClr>
                <a:srgbClr val="515255"/>
              </a:buClr>
              <a:buAutoNum type="arabicParenR"/>
              <a:tabLst>
                <a:tab pos="856907" algn="l"/>
              </a:tabLst>
            </a:pPr>
            <a:r>
              <a:rPr lang="en-US" spc="-5" dirty="0">
                <a:latin typeface="Verdana"/>
                <a:cs typeface="Verdana"/>
              </a:rPr>
              <a:t>Color</a:t>
            </a:r>
            <a:endParaRPr lang="en-US" dirty="0">
              <a:latin typeface="Verdana"/>
              <a:cs typeface="Verdana"/>
            </a:endParaRPr>
          </a:p>
          <a:p>
            <a:pPr marL="856907" indent="-403970">
              <a:spcBef>
                <a:spcPts val="1022"/>
              </a:spcBef>
              <a:buClr>
                <a:srgbClr val="515255"/>
              </a:buClr>
              <a:buAutoNum type="arabicParenR"/>
              <a:tabLst>
                <a:tab pos="856907" algn="l"/>
              </a:tabLst>
            </a:pPr>
            <a:r>
              <a:rPr lang="en-US" spc="-5" dirty="0">
                <a:latin typeface="Verdana"/>
                <a:cs typeface="Verdana"/>
              </a:rPr>
              <a:t>National</a:t>
            </a:r>
            <a:r>
              <a:rPr lang="en-US" dirty="0">
                <a:latin typeface="Verdana"/>
                <a:cs typeface="Verdana"/>
              </a:rPr>
              <a:t> </a:t>
            </a:r>
            <a:r>
              <a:rPr lang="en-US" spc="-5" dirty="0">
                <a:latin typeface="Verdana"/>
                <a:cs typeface="Verdana"/>
              </a:rPr>
              <a:t>Origin</a:t>
            </a:r>
            <a:endParaRPr lang="en-US" dirty="0">
              <a:latin typeface="Verdana"/>
              <a:cs typeface="Verdana"/>
            </a:endParaRPr>
          </a:p>
          <a:p>
            <a:pPr marL="856907" indent="-403970">
              <a:spcBef>
                <a:spcPts val="1017"/>
              </a:spcBef>
              <a:buClr>
                <a:srgbClr val="515255"/>
              </a:buClr>
              <a:buAutoNum type="arabicParenR"/>
              <a:tabLst>
                <a:tab pos="856907" algn="l"/>
              </a:tabLst>
            </a:pPr>
            <a:r>
              <a:rPr lang="en-US" spc="-5" dirty="0">
                <a:latin typeface="Verdana"/>
                <a:cs typeface="Verdana"/>
              </a:rPr>
              <a:t>Age</a:t>
            </a:r>
            <a:endParaRPr lang="en-US" dirty="0">
              <a:latin typeface="Verdana"/>
              <a:cs typeface="Verdana"/>
            </a:endParaRPr>
          </a:p>
          <a:p>
            <a:pPr marL="856907" indent="-403970">
              <a:spcBef>
                <a:spcPts val="1017"/>
              </a:spcBef>
              <a:buClr>
                <a:srgbClr val="515255"/>
              </a:buClr>
              <a:buAutoNum type="arabicParenR"/>
              <a:tabLst>
                <a:tab pos="856907" algn="l"/>
              </a:tabLst>
            </a:pPr>
            <a:r>
              <a:rPr lang="en-US" spc="-5" dirty="0">
                <a:latin typeface="Verdana"/>
                <a:cs typeface="Verdana"/>
              </a:rPr>
              <a:t>Sex</a:t>
            </a:r>
            <a:endParaRPr lang="en-US" dirty="0">
              <a:latin typeface="Verdana"/>
              <a:cs typeface="Verdana"/>
            </a:endParaRPr>
          </a:p>
          <a:p>
            <a:pPr marL="856907" indent="-403970">
              <a:spcBef>
                <a:spcPts val="1022"/>
              </a:spcBef>
              <a:buClr>
                <a:srgbClr val="515255"/>
              </a:buClr>
              <a:buAutoNum type="arabicParenR"/>
              <a:tabLst>
                <a:tab pos="856907" algn="l"/>
              </a:tabLst>
            </a:pPr>
            <a:r>
              <a:rPr lang="en-US" spc="-5" dirty="0">
                <a:latin typeface="Verdana"/>
                <a:cs typeface="Verdana"/>
              </a:rPr>
              <a:t>Disability</a:t>
            </a:r>
            <a:endParaRPr lang="en-US" dirty="0"/>
          </a:p>
          <a:p>
            <a:endParaRPr lang="en-US" dirty="0"/>
          </a:p>
        </p:txBody>
      </p:sp>
    </p:spTree>
    <p:extLst>
      <p:ext uri="{BB962C8B-B14F-4D97-AF65-F5344CB8AC3E}">
        <p14:creationId xmlns:p14="http://schemas.microsoft.com/office/powerpoint/2010/main" val="343950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latin typeface="Verdana"/>
                <a:cs typeface="Verdana"/>
              </a:rPr>
              <a:t>All agencies will </a:t>
            </a:r>
            <a:r>
              <a:rPr lang="en-US" spc="-5" dirty="0">
                <a:latin typeface="Verdana"/>
                <a:cs typeface="Verdana"/>
              </a:rPr>
              <a:t>be operated </a:t>
            </a:r>
            <a:r>
              <a:rPr lang="en-US" dirty="0">
                <a:latin typeface="Verdana"/>
                <a:cs typeface="Verdana"/>
              </a:rPr>
              <a:t>in </a:t>
            </a:r>
            <a:r>
              <a:rPr lang="en-US" spc="-5" dirty="0">
                <a:latin typeface="Verdana"/>
                <a:cs typeface="Verdana"/>
              </a:rPr>
              <a:t>compliance  </a:t>
            </a:r>
            <a:r>
              <a:rPr lang="en-US" dirty="0">
                <a:latin typeface="Verdana"/>
                <a:cs typeface="Verdana"/>
              </a:rPr>
              <a:t>with all nondiscrimination laws, </a:t>
            </a:r>
            <a:r>
              <a:rPr lang="en-US" spc="-5" dirty="0">
                <a:latin typeface="Verdana"/>
                <a:cs typeface="Verdana"/>
              </a:rPr>
              <a:t>regulations, instructions,  policies, and</a:t>
            </a:r>
            <a:r>
              <a:rPr lang="en-US" dirty="0">
                <a:latin typeface="Verdana"/>
                <a:cs typeface="Verdana"/>
              </a:rPr>
              <a:t> </a:t>
            </a:r>
            <a:r>
              <a:rPr lang="en-US" spc="-5" dirty="0">
                <a:latin typeface="Verdana"/>
                <a:cs typeface="Verdana"/>
              </a:rPr>
              <a:t>guidelines.  Any new agencies will complete the Pre-Award Civil Rights Questionnaire.  </a:t>
            </a:r>
            <a:endParaRPr lang="en-US" dirty="0">
              <a:latin typeface="Verdana"/>
              <a:cs typeface="Verdana"/>
            </a:endParaRPr>
          </a:p>
          <a:p>
            <a:endParaRPr lang="en-US" dirty="0"/>
          </a:p>
        </p:txBody>
      </p:sp>
    </p:spTree>
    <p:extLst>
      <p:ext uri="{BB962C8B-B14F-4D97-AF65-F5344CB8AC3E}">
        <p14:creationId xmlns:p14="http://schemas.microsoft.com/office/powerpoint/2010/main" val="322922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FNS = Food Nutrition Service </a:t>
            </a:r>
          </a:p>
          <a:p>
            <a:endParaRPr lang="en-US" dirty="0"/>
          </a:p>
          <a:p>
            <a:r>
              <a:rPr lang="en-US" dirty="0"/>
              <a:t>The following slides will dive a little deeper into public notification requirements.  </a:t>
            </a:r>
          </a:p>
        </p:txBody>
      </p:sp>
    </p:spTree>
    <p:extLst>
      <p:ext uri="{BB962C8B-B14F-4D97-AF65-F5344CB8AC3E}">
        <p14:creationId xmlns:p14="http://schemas.microsoft.com/office/powerpoint/2010/main" val="157440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slide</a:t>
            </a:r>
          </a:p>
        </p:txBody>
      </p:sp>
    </p:spTree>
    <p:extLst>
      <p:ext uri="{BB962C8B-B14F-4D97-AF65-F5344CB8AC3E}">
        <p14:creationId xmlns:p14="http://schemas.microsoft.com/office/powerpoint/2010/main" val="405341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7952D8C-D186-492A-9A31-1E0C8B2B05E9}" type="datetime1">
              <a:rPr lang="en-US" smtClean="0"/>
              <a:t>6/22/2021</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A82E6DD-0E0C-4C8F-AC0A-82E7894CAAF9}" type="datetime1">
              <a:rPr lang="en-US" smtClean="0">
                <a:solidFill>
                  <a:srgbClr val="000000"/>
                </a:solidFill>
              </a:rPr>
              <a:t>6/22/2021</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EAA24FDE-C286-9D4C-8543-4B46A6CE4101}" type="slidenum">
              <a:rPr lang="en-US">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56479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defTabSz="457200">
              <a:defRPr/>
            </a:pPr>
            <a:fld id="{DC127239-BCF8-4E2D-B042-D62C2E37983A}" type="datetime1">
              <a:rPr lang="en-US" smtClean="0">
                <a:solidFill>
                  <a:srgbClr val="000000"/>
                </a:solidFill>
              </a:rPr>
              <a:t>6/22/2021</a:t>
            </a:fld>
            <a:endParaRPr lang="en-US" dirty="0">
              <a:solidFill>
                <a:srgbClr val="000000"/>
              </a:solidFill>
            </a:endParaRPr>
          </a:p>
        </p:txBody>
      </p:sp>
      <p:sp>
        <p:nvSpPr>
          <p:cNvPr id="6" name="Footer Placeholder 5"/>
          <p:cNvSpPr>
            <a:spLocks noGrp="1"/>
          </p:cNvSpPr>
          <p:nvPr>
            <p:ph type="ftr" sz="quarter" idx="11"/>
          </p:nvPr>
        </p:nvSpPr>
        <p:spPr>
          <a:xfrm>
            <a:off x="4380074" y="6407948"/>
            <a:ext cx="2350681" cy="365125"/>
          </a:xfrm>
          <a:prstGeom prst="rect">
            <a:avLst/>
          </a:prstGeom>
        </p:spPr>
        <p:txBody>
          <a:bodyPr/>
          <a:lstStyle/>
          <a:p>
            <a:pPr defTabSz="457200">
              <a:defRPr/>
            </a:pPr>
            <a:endParaRPr lang="en-US" dirty="0">
              <a:solidFill>
                <a:srgbClr val="000000"/>
              </a:solidFill>
            </a:endParaRPr>
          </a:p>
        </p:txBody>
      </p:sp>
      <p:sp>
        <p:nvSpPr>
          <p:cNvPr id="7" name="Slide Number Placeholder 6"/>
          <p:cNvSpPr>
            <a:spLocks noGrp="1"/>
          </p:cNvSpPr>
          <p:nvPr>
            <p:ph type="sldNum" sz="quarter" idx="12"/>
          </p:nvPr>
        </p:nvSpPr>
        <p:spPr>
          <a:xfrm>
            <a:off x="8647272" y="6407948"/>
            <a:ext cx="365760" cy="365125"/>
          </a:xfrm>
          <a:prstGeom prst="rect">
            <a:avLst/>
          </a:prstGeom>
        </p:spPr>
        <p:txBody>
          <a:bodyPr/>
          <a:lstStyle/>
          <a:p>
            <a:pPr defTabSz="457200">
              <a:defRPr/>
            </a:pPr>
            <a:fld id="{589D8E90-E4F6-403F-BD1C-703D4E974979}" type="slidenum">
              <a:rPr lang="en-US">
                <a:solidFill>
                  <a:srgbClr val="000000"/>
                </a:solidFill>
              </a:rPr>
              <a:pPr defTabSz="457200">
                <a:def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0736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100" b="1"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91994EF-5DDF-4F73-94A1-A035F0278D48}" type="datetime1">
              <a:rPr lang="en-US" smtClean="0"/>
              <a:t>6/22/2021</a:t>
            </a:fld>
            <a:endParaRPr lang="en-US" dirty="0"/>
          </a:p>
        </p:txBody>
      </p:sp>
      <p:sp>
        <p:nvSpPr>
          <p:cNvPr id="6" name="Holder 6"/>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FAB3B0A-AA6B-446F-B39B-DE0F59B48ADA}" type="datetime1">
              <a:rPr lang="en-US" smtClean="0"/>
              <a:t>6/22/2021</a:t>
            </a:fld>
            <a:endParaRPr lang="en-US" dirty="0"/>
          </a:p>
        </p:txBody>
      </p:sp>
      <p:sp>
        <p:nvSpPr>
          <p:cNvPr id="7" name="Holder 7"/>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36442"/>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D7AA8FE-F63C-465F-A047-34CC57BAB48D}" type="datetime1">
              <a:rPr lang="en-US" smtClean="0"/>
              <a:t>6/22/2021</a:t>
            </a:fld>
            <a:endParaRPr lang="en-US" dirty="0"/>
          </a:p>
        </p:txBody>
      </p:sp>
      <p:sp>
        <p:nvSpPr>
          <p:cNvPr id="5" name="Holder 5"/>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97B246-9639-4338-8F7B-45610D2D2F7E}" type="datetime1">
              <a:rPr lang="en-US" smtClean="0"/>
              <a:t>6/22/2021</a:t>
            </a:fld>
            <a:endParaRPr lang="en-US"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0107" y="1409809"/>
            <a:ext cx="833596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52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1008137A-1D00-4A65-9D0F-B44B45D8AD8D}" type="datetime1">
              <a:rPr lang="en-US" smtClean="0">
                <a:solidFill>
                  <a:srgbClr val="000000"/>
                </a:solidFill>
              </a:rPr>
              <a:t>6/22/2021</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EAA24FDE-C286-9D4C-8543-4B46A6CE4101}" type="slidenum">
              <a:rPr lang="en-US">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36866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pPr defTabSz="457200">
              <a:defRPr/>
            </a:pPr>
            <a:fld id="{B9F7082E-3655-421D-AFA6-4CE3FB65028F}" type="datetime1">
              <a:rPr lang="en-US" smtClean="0">
                <a:solidFill>
                  <a:srgbClr val="000000"/>
                </a:solidFill>
              </a:rPr>
              <a:t>6/22/2021</a:t>
            </a:fld>
            <a:endParaRPr lang="en-US" dirty="0">
              <a:solidFill>
                <a:srgbClr val="000000"/>
              </a:solidFill>
            </a:endParaRPr>
          </a:p>
        </p:txBody>
      </p:sp>
      <p:sp>
        <p:nvSpPr>
          <p:cNvPr id="6" name="Footer Placeholder 5"/>
          <p:cNvSpPr>
            <a:spLocks noGrp="1"/>
          </p:cNvSpPr>
          <p:nvPr>
            <p:ph type="ftr" sz="quarter" idx="11"/>
          </p:nvPr>
        </p:nvSpPr>
        <p:spPr>
          <a:xfrm>
            <a:off x="4380074" y="6407948"/>
            <a:ext cx="2350681" cy="365125"/>
          </a:xfrm>
          <a:prstGeom prst="rect">
            <a:avLst/>
          </a:prstGeom>
        </p:spPr>
        <p:txBody>
          <a:bodyPr/>
          <a:lstStyle/>
          <a:p>
            <a:pPr defTabSz="457200">
              <a:defRPr/>
            </a:pPr>
            <a:endParaRPr lang="en-US" dirty="0">
              <a:solidFill>
                <a:srgbClr val="000000"/>
              </a:solidFill>
            </a:endParaRPr>
          </a:p>
        </p:txBody>
      </p:sp>
      <p:sp>
        <p:nvSpPr>
          <p:cNvPr id="7" name="Slide Number Placeholder 6"/>
          <p:cNvSpPr>
            <a:spLocks noGrp="1"/>
          </p:cNvSpPr>
          <p:nvPr>
            <p:ph type="sldNum" sz="quarter" idx="12"/>
          </p:nvPr>
        </p:nvSpPr>
        <p:spPr>
          <a:xfrm>
            <a:off x="8647272" y="6407948"/>
            <a:ext cx="365760" cy="365125"/>
          </a:xfrm>
          <a:prstGeom prst="rect">
            <a:avLst/>
          </a:prstGeom>
        </p:spPr>
        <p:txBody>
          <a:bodyPr/>
          <a:lstStyle/>
          <a:p>
            <a:pPr defTabSz="457200">
              <a:defRPr/>
            </a:pPr>
            <a:fld id="{589D8E90-E4F6-403F-BD1C-703D4E974979}" type="slidenum">
              <a:rPr lang="en-US">
                <a:solidFill>
                  <a:srgbClr val="000000"/>
                </a:solidFill>
              </a:rPr>
              <a:pPr defTabSz="457200">
                <a:defRPr/>
              </a:pPr>
              <a:t>‹#›</a:t>
            </a:fld>
            <a:endParaRPr lang="en-US" dirty="0">
              <a:solidFill>
                <a:srgbClr val="000000"/>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65931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0107" y="1409809"/>
            <a:ext cx="8335962"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312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069975"/>
          </a:xfrm>
          <a:custGeom>
            <a:avLst/>
            <a:gdLst/>
            <a:ahLst/>
            <a:cxnLst/>
            <a:rect l="l" t="t" r="r" b="b"/>
            <a:pathLst>
              <a:path w="9144000" h="1069975">
                <a:moveTo>
                  <a:pt x="0" y="1069848"/>
                </a:moveTo>
                <a:lnTo>
                  <a:pt x="9144000" y="1069848"/>
                </a:lnTo>
                <a:lnTo>
                  <a:pt x="9144000" y="0"/>
                </a:lnTo>
                <a:lnTo>
                  <a:pt x="0" y="0"/>
                </a:lnTo>
                <a:lnTo>
                  <a:pt x="0" y="1069848"/>
                </a:lnTo>
                <a:close/>
              </a:path>
            </a:pathLst>
          </a:custGeom>
          <a:solidFill>
            <a:srgbClr val="2C5281"/>
          </a:solidFill>
        </p:spPr>
        <p:txBody>
          <a:bodyPr wrap="square" lIns="0" tIns="0" rIns="0" bIns="0" rtlCol="0"/>
          <a:lstStyle/>
          <a:p>
            <a:endParaRPr dirty="0"/>
          </a:p>
        </p:txBody>
      </p:sp>
      <p:sp>
        <p:nvSpPr>
          <p:cNvPr id="17" name="bk object 17"/>
          <p:cNvSpPr/>
          <p:nvPr/>
        </p:nvSpPr>
        <p:spPr>
          <a:xfrm>
            <a:off x="0" y="528827"/>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solidFill>
        </p:spPr>
        <p:txBody>
          <a:bodyPr wrap="square" lIns="0" tIns="0" rIns="0" bIns="0" rtlCol="0"/>
          <a:lstStyle/>
          <a:p>
            <a:endParaRPr dirty="0"/>
          </a:p>
        </p:txBody>
      </p:sp>
      <p:sp>
        <p:nvSpPr>
          <p:cNvPr id="18" name="bk object 18"/>
          <p:cNvSpPr/>
          <p:nvPr/>
        </p:nvSpPr>
        <p:spPr>
          <a:xfrm>
            <a:off x="0" y="0"/>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alpha val="25097"/>
            </a:srgbClr>
          </a:solidFill>
        </p:spPr>
        <p:txBody>
          <a:bodyPr wrap="square" lIns="0" tIns="0" rIns="0" bIns="0" rtlCol="0"/>
          <a:lstStyle/>
          <a:p>
            <a:endParaRPr dirty="0"/>
          </a:p>
        </p:txBody>
      </p:sp>
      <p:sp>
        <p:nvSpPr>
          <p:cNvPr id="19" name="bk object 19"/>
          <p:cNvSpPr/>
          <p:nvPr/>
        </p:nvSpPr>
        <p:spPr>
          <a:xfrm>
            <a:off x="528827" y="528827"/>
            <a:ext cx="533400" cy="533400"/>
          </a:xfrm>
          <a:custGeom>
            <a:avLst/>
            <a:gdLst/>
            <a:ahLst/>
            <a:cxnLst/>
            <a:rect l="l" t="t" r="r" b="b"/>
            <a:pathLst>
              <a:path w="533400" h="533400">
                <a:moveTo>
                  <a:pt x="0" y="533400"/>
                </a:moveTo>
                <a:lnTo>
                  <a:pt x="533400" y="533400"/>
                </a:lnTo>
                <a:lnTo>
                  <a:pt x="533400" y="0"/>
                </a:lnTo>
                <a:lnTo>
                  <a:pt x="0" y="0"/>
                </a:lnTo>
                <a:lnTo>
                  <a:pt x="0" y="533400"/>
                </a:lnTo>
                <a:close/>
              </a:path>
            </a:pathLst>
          </a:custGeom>
          <a:solidFill>
            <a:srgbClr val="2C5281"/>
          </a:solidFill>
        </p:spPr>
        <p:txBody>
          <a:bodyPr wrap="square" lIns="0" tIns="0" rIns="0" bIns="0" rtlCol="0"/>
          <a:lstStyle/>
          <a:p>
            <a:endParaRPr dirty="0"/>
          </a:p>
        </p:txBody>
      </p:sp>
      <p:sp>
        <p:nvSpPr>
          <p:cNvPr id="2" name="Holder 2"/>
          <p:cNvSpPr>
            <a:spLocks noGrp="1"/>
          </p:cNvSpPr>
          <p:nvPr>
            <p:ph type="title"/>
          </p:nvPr>
        </p:nvSpPr>
        <p:spPr>
          <a:xfrm>
            <a:off x="3563239" y="1101979"/>
            <a:ext cx="2017521" cy="452119"/>
          </a:xfrm>
          <a:prstGeom prst="rect">
            <a:avLst/>
          </a:prstGeom>
        </p:spPr>
        <p:txBody>
          <a:bodyPr wrap="square" lIns="0" tIns="0" rIns="0" bIns="0">
            <a:spAutoFit/>
          </a:bodyPr>
          <a:lstStyle>
            <a:lvl1pPr>
              <a:defRPr sz="2800" b="1" i="0">
                <a:solidFill>
                  <a:srgbClr val="136442"/>
                </a:solidFill>
                <a:latin typeface="Verdana"/>
                <a:cs typeface="Verdana"/>
              </a:defRPr>
            </a:lvl1pPr>
          </a:lstStyle>
          <a:p>
            <a:endParaRPr/>
          </a:p>
        </p:txBody>
      </p:sp>
      <p:sp>
        <p:nvSpPr>
          <p:cNvPr id="3" name="Holder 3"/>
          <p:cNvSpPr>
            <a:spLocks noGrp="1"/>
          </p:cNvSpPr>
          <p:nvPr>
            <p:ph type="body" idx="1"/>
          </p:nvPr>
        </p:nvSpPr>
        <p:spPr>
          <a:xfrm>
            <a:off x="636447" y="2190750"/>
            <a:ext cx="7871104" cy="3105785"/>
          </a:xfrm>
          <a:prstGeom prst="rect">
            <a:avLst/>
          </a:prstGeom>
        </p:spPr>
        <p:txBody>
          <a:bodyPr wrap="square" lIns="0" tIns="0" rIns="0" bIns="0">
            <a:spAutoFit/>
          </a:bodyPr>
          <a:lstStyle>
            <a:lvl1pPr>
              <a:defRPr sz="2100" b="1"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07394CE1-6D15-4E5B-8D91-312FB0E512B1}" type="datetime1">
              <a:rPr lang="en-US" smtClean="0"/>
              <a:t>6/22/2021</a:t>
            </a:fld>
            <a:endParaRPr lang="en-US" dirty="0"/>
          </a:p>
        </p:txBody>
      </p:sp>
      <p:sp>
        <p:nvSpPr>
          <p:cNvPr id="6" name="Holder 6"/>
          <p:cNvSpPr>
            <a:spLocks noGrp="1"/>
          </p:cNvSpPr>
          <p:nvPr>
            <p:ph type="sldNum" sz="quarter" idx="7"/>
          </p:nvPr>
        </p:nvSpPr>
        <p:spPr>
          <a:xfrm>
            <a:off x="8746743" y="6617237"/>
            <a:ext cx="212725" cy="179704"/>
          </a:xfrm>
          <a:prstGeom prst="rect">
            <a:avLst/>
          </a:prstGeom>
        </p:spPr>
        <p:txBody>
          <a:bodyPr wrap="square" lIns="0" tIns="0" rIns="0" bIns="0">
            <a:spAutoFit/>
          </a:bodyPr>
          <a:lstStyle>
            <a:lvl1pPr>
              <a:defRPr sz="1000" b="0" i="0">
                <a:solidFill>
                  <a:schemeClr val="tx1"/>
                </a:solidFill>
                <a:latin typeface="Verdana"/>
                <a:cs typeface="Verdana"/>
              </a:defRPr>
            </a:lvl1pPr>
          </a:lstStyle>
          <a:p>
            <a:pPr marL="25400">
              <a:lnSpc>
                <a:spcPct val="100000"/>
              </a:lnSpc>
              <a:spcBef>
                <a:spcPts val="10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1069975"/>
            <a:chOff x="0" y="0"/>
            <a:chExt cx="5760" cy="674"/>
          </a:xfrm>
        </p:grpSpPr>
        <p:sp>
          <p:nvSpPr>
            <p:cNvPr id="4099" name="Rectangle 3"/>
            <p:cNvSpPr>
              <a:spLocks noChangeArrowheads="1"/>
            </p:cNvSpPr>
            <p:nvPr userDrawn="1"/>
          </p:nvSpPr>
          <p:spPr bwMode="auto">
            <a:xfrm>
              <a:off x="0" y="0"/>
              <a:ext cx="5760" cy="674"/>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2" name="Rectangle 4"/>
            <p:cNvSpPr>
              <a:spLocks noChangeArrowheads="1"/>
            </p:cNvSpPr>
            <p:nvPr userDrawn="1"/>
          </p:nvSpPr>
          <p:spPr bwMode="auto">
            <a:xfrm flipH="1">
              <a:off x="0"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3" name="Rectangle 5"/>
            <p:cNvSpPr>
              <a:spLocks noChangeArrowheads="1"/>
            </p:cNvSpPr>
            <p:nvPr userDrawn="1"/>
          </p:nvSpPr>
          <p:spPr bwMode="auto">
            <a:xfrm flipH="1">
              <a:off x="0" y="0"/>
              <a:ext cx="336" cy="336"/>
            </a:xfrm>
            <a:prstGeom prst="rect">
              <a:avLst/>
            </a:prstGeom>
            <a:solidFill>
              <a:schemeClr val="accent1">
                <a:alpha val="25098"/>
              </a:schemeClr>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4" name="Rectangle 6"/>
            <p:cNvSpPr>
              <a:spLocks noChangeArrowheads="1"/>
            </p:cNvSpPr>
            <p:nvPr userDrawn="1"/>
          </p:nvSpPr>
          <p:spPr bwMode="auto">
            <a:xfrm flipH="1">
              <a:off x="333"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grpSp>
      <p:sp>
        <p:nvSpPr>
          <p:cNvPr id="4110" name="Rectangle 14"/>
          <p:cNvSpPr>
            <a:spLocks noChangeArrowheads="1"/>
          </p:cNvSpPr>
          <p:nvPr/>
        </p:nvSpPr>
        <p:spPr bwMode="auto">
          <a:xfrm>
            <a:off x="8534400" y="6629400"/>
            <a:ext cx="398463" cy="152400"/>
          </a:xfrm>
          <a:prstGeom prst="rect">
            <a:avLst/>
          </a:prstGeom>
          <a:noFill/>
          <a:ln w="9525">
            <a:noFill/>
            <a:miter lim="800000"/>
            <a:headEnd/>
            <a:tailEnd/>
          </a:ln>
          <a:effectLst/>
        </p:spPr>
        <p:txBody>
          <a:bodyPr lIns="0" tIns="0" rIns="0" bIns="0">
            <a:spAutoFit/>
          </a:bodyPr>
          <a:lstStyle/>
          <a:p>
            <a:pPr algn="r" defTabSz="457200">
              <a:defRPr/>
            </a:pPr>
            <a:fld id="{A421FFF3-E33A-46F5-9C39-88E80C8286E3}" type="slidenum">
              <a:rPr lang="en-US" sz="1000">
                <a:solidFill>
                  <a:srgbClr val="000000"/>
                </a:solidFill>
                <a:ea typeface="ＭＳ Ｐゴシック" pitchFamily="-106" charset="-128"/>
              </a:rPr>
              <a:pPr algn="r" defTabSz="457200">
                <a:defRPr/>
              </a:pPr>
              <a:t>‹#›</a:t>
            </a:fld>
            <a:endParaRPr lang="en-US" sz="1000" dirty="0">
              <a:solidFill>
                <a:srgbClr val="000000"/>
              </a:solidFill>
              <a:ea typeface="ＭＳ Ｐゴシック" pitchFamily="-106" charset="-128"/>
            </a:endParaRPr>
          </a:p>
        </p:txBody>
      </p:sp>
      <p:sp>
        <p:nvSpPr>
          <p:cNvPr id="2052" name="Rectangle 7"/>
          <p:cNvSpPr>
            <a:spLocks noGrp="1" noChangeArrowheads="1"/>
          </p:cNvSpPr>
          <p:nvPr>
            <p:ph type="title"/>
          </p:nvPr>
        </p:nvSpPr>
        <p:spPr bwMode="auto">
          <a:xfrm>
            <a:off x="368301" y="1062693"/>
            <a:ext cx="8407400" cy="676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3" name="Rectangle 8"/>
          <p:cNvSpPr>
            <a:spLocks noGrp="1" noChangeArrowheads="1"/>
          </p:cNvSpPr>
          <p:nvPr>
            <p:ph type="body" idx="1"/>
          </p:nvPr>
        </p:nvSpPr>
        <p:spPr bwMode="auto">
          <a:xfrm>
            <a:off x="401638" y="2400299"/>
            <a:ext cx="8335962"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Third level</a:t>
            </a:r>
          </a:p>
          <a:p>
            <a:pPr lvl="3"/>
            <a:r>
              <a:rPr lang="en-US" dirty="0"/>
              <a:t>Fourth level</a:t>
            </a:r>
          </a:p>
          <a:p>
            <a:pPr lvl="4"/>
            <a:r>
              <a:rPr lang="en-US" dirty="0"/>
              <a:t>Fifth level</a:t>
            </a:r>
          </a:p>
          <a:p>
            <a:pPr lvl="4"/>
            <a:endParaRPr lang="en-US" dirty="0"/>
          </a:p>
        </p:txBody>
      </p:sp>
      <p:sp>
        <p:nvSpPr>
          <p:cNvPr id="6" name="TextBox 5"/>
          <p:cNvSpPr txBox="1"/>
          <p:nvPr userDrawn="1"/>
        </p:nvSpPr>
        <p:spPr>
          <a:xfrm>
            <a:off x="1651000" y="723900"/>
            <a:ext cx="7023100" cy="276999"/>
          </a:xfrm>
          <a:prstGeom prst="rect">
            <a:avLst/>
          </a:prstGeom>
          <a:noFill/>
        </p:spPr>
        <p:txBody>
          <a:bodyPr wrap="square" rtlCol="0">
            <a:spAutoFit/>
          </a:bodyPr>
          <a:lstStyle/>
          <a:p>
            <a:pPr defTabSz="457200"/>
            <a:r>
              <a:rPr lang="en-US" sz="1200" b="1" dirty="0">
                <a:solidFill>
                  <a:srgbClr val="FFFFFF"/>
                </a:solidFill>
                <a:latin typeface="Helvetica"/>
              </a:rPr>
              <a:t>United States Department of Agriculture</a:t>
            </a:r>
          </a:p>
        </p:txBody>
      </p:sp>
      <p:pic>
        <p:nvPicPr>
          <p:cNvPr id="14" name="Picture 13" descr="USDA symbol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550" y="158750"/>
            <a:ext cx="1136650" cy="766578"/>
          </a:xfrm>
          <a:prstGeom prst="rect">
            <a:avLst/>
          </a:prstGeom>
        </p:spPr>
      </p:pic>
    </p:spTree>
    <p:extLst>
      <p:ext uri="{BB962C8B-B14F-4D97-AF65-F5344CB8AC3E}">
        <p14:creationId xmlns:p14="http://schemas.microsoft.com/office/powerpoint/2010/main" val="37167693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sldNum="0" hdr="0" ftr="0" dt="0"/>
  <p:txStyles>
    <p:titleStyle>
      <a:lvl1pPr algn="l" rtl="0" eaLnBrk="0" fontAlgn="base" hangingPunct="0">
        <a:lnSpc>
          <a:spcPct val="110000"/>
        </a:lnSpc>
        <a:spcBef>
          <a:spcPct val="0"/>
        </a:spcBef>
        <a:spcAft>
          <a:spcPct val="0"/>
        </a:spcAft>
        <a:defRPr sz="2800" b="1" i="0">
          <a:solidFill>
            <a:srgbClr val="146542"/>
          </a:solidFill>
          <a:effectLst>
            <a:outerShdw blurRad="50800" dist="38100" dir="8100000" algn="tr" rotWithShape="0">
              <a:prstClr val="black">
                <a:alpha val="40000"/>
              </a:prstClr>
            </a:outerShdw>
          </a:effectLst>
          <a:latin typeface="+mj-lt"/>
          <a:ea typeface="MS PGothic" pitchFamily="34" charset="-128"/>
          <a:cs typeface="ＭＳ Ｐゴシック" pitchFamily="-106" charset="-128"/>
        </a:defRPr>
      </a:lvl1pPr>
      <a:lvl2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2pPr>
      <a:lvl3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3pPr>
      <a:lvl4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4pPr>
      <a:lvl5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5pPr>
      <a:lvl6pPr marL="457200" algn="l" rtl="0" fontAlgn="base">
        <a:lnSpc>
          <a:spcPct val="110000"/>
        </a:lnSpc>
        <a:spcBef>
          <a:spcPct val="0"/>
        </a:spcBef>
        <a:spcAft>
          <a:spcPct val="0"/>
        </a:spcAft>
        <a:defRPr sz="2400">
          <a:solidFill>
            <a:schemeClr val="bg1"/>
          </a:solidFill>
          <a:latin typeface="Verdana" pitchFamily="34" charset="0"/>
        </a:defRPr>
      </a:lvl6pPr>
      <a:lvl7pPr marL="914400" algn="l" rtl="0" fontAlgn="base">
        <a:lnSpc>
          <a:spcPct val="110000"/>
        </a:lnSpc>
        <a:spcBef>
          <a:spcPct val="0"/>
        </a:spcBef>
        <a:spcAft>
          <a:spcPct val="0"/>
        </a:spcAft>
        <a:defRPr sz="2400">
          <a:solidFill>
            <a:schemeClr val="bg1"/>
          </a:solidFill>
          <a:latin typeface="Verdana" pitchFamily="34" charset="0"/>
        </a:defRPr>
      </a:lvl7pPr>
      <a:lvl8pPr marL="1371600" algn="l" rtl="0" fontAlgn="base">
        <a:lnSpc>
          <a:spcPct val="110000"/>
        </a:lnSpc>
        <a:spcBef>
          <a:spcPct val="0"/>
        </a:spcBef>
        <a:spcAft>
          <a:spcPct val="0"/>
        </a:spcAft>
        <a:defRPr sz="2400">
          <a:solidFill>
            <a:schemeClr val="bg1"/>
          </a:solidFill>
          <a:latin typeface="Verdana" pitchFamily="34" charset="0"/>
        </a:defRPr>
      </a:lvl8pPr>
      <a:lvl9pPr marL="1828800" algn="l" rtl="0" fontAlgn="base">
        <a:lnSpc>
          <a:spcPct val="110000"/>
        </a:lnSpc>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50000"/>
        </a:spcBef>
        <a:spcAft>
          <a:spcPct val="0"/>
        </a:spcAft>
        <a:buClr>
          <a:schemeClr val="bg2"/>
        </a:buClr>
        <a:buFont typeface="Verdana" pitchFamily="34" charset="0"/>
        <a:defRPr>
          <a:solidFill>
            <a:schemeClr val="tx1"/>
          </a:solidFill>
          <a:latin typeface="+mn-lt"/>
          <a:ea typeface="MS PGothic" pitchFamily="34" charset="-128"/>
          <a:cs typeface="ＭＳ Ｐゴシック" pitchFamily="-106" charset="-128"/>
        </a:defRPr>
      </a:lvl1pPr>
      <a:lvl2pPr marL="1588" indent="455613" algn="l" rtl="0" eaLnBrk="0" fontAlgn="base" hangingPunct="0">
        <a:spcBef>
          <a:spcPct val="50000"/>
        </a:spcBef>
        <a:spcAft>
          <a:spcPct val="0"/>
        </a:spcAft>
        <a:buClr>
          <a:schemeClr val="tx2"/>
        </a:buClr>
        <a:buFont typeface="Wingdings" pitchFamily="2" charset="2"/>
        <a:defRPr sz="2000">
          <a:solidFill>
            <a:schemeClr val="tx1"/>
          </a:solidFill>
          <a:latin typeface="+mn-lt"/>
          <a:ea typeface="MS PGothic" pitchFamily="34" charset="-128"/>
          <a:cs typeface="ＭＳ Ｐゴシック"/>
        </a:defRPr>
      </a:lvl2pPr>
      <a:lvl3pPr marL="571500" indent="-341313" algn="l" rtl="0" eaLnBrk="0" fontAlgn="base" hangingPunct="0">
        <a:spcBef>
          <a:spcPct val="50000"/>
        </a:spcBef>
        <a:spcAft>
          <a:spcPct val="0"/>
        </a:spcAft>
        <a:buClr>
          <a:srgbClr val="006600"/>
        </a:buClr>
        <a:buFont typeface="Wingdings" pitchFamily="2" charset="2"/>
        <a:buChar char="n"/>
        <a:defRPr sz="1600">
          <a:solidFill>
            <a:schemeClr val="tx1"/>
          </a:solidFill>
          <a:latin typeface="+mn-lt"/>
          <a:ea typeface="MS PGothic" pitchFamily="34" charset="-128"/>
          <a:cs typeface="ＭＳ Ｐゴシック"/>
        </a:defRPr>
      </a:lvl3pPr>
      <a:lvl4pPr marL="969963" indent="-284163" algn="l" rtl="0" eaLnBrk="0" fontAlgn="base" hangingPunct="0">
        <a:spcBef>
          <a:spcPct val="50000"/>
        </a:spcBef>
        <a:spcAft>
          <a:spcPct val="0"/>
        </a:spcAft>
        <a:buClr>
          <a:schemeClr val="tx1"/>
        </a:buClr>
        <a:buFont typeface="Times" charset="0"/>
        <a:buChar char="─"/>
        <a:defRPr sz="1400">
          <a:solidFill>
            <a:schemeClr val="tx1"/>
          </a:solidFill>
          <a:latin typeface="+mn-lt"/>
          <a:ea typeface="MS PGothic" pitchFamily="34" charset="-128"/>
          <a:cs typeface="ＭＳ Ｐゴシック"/>
        </a:defRPr>
      </a:lvl4pPr>
      <a:lvl5pPr marL="1603375" indent="-285750" algn="l" rtl="0" eaLnBrk="0" fontAlgn="base" hangingPunct="0">
        <a:spcBef>
          <a:spcPct val="50000"/>
        </a:spcBef>
        <a:spcAft>
          <a:spcPct val="0"/>
        </a:spcAft>
        <a:buClr>
          <a:schemeClr val="bg2"/>
        </a:buClr>
        <a:buFont typeface="Times" charset="0"/>
        <a:buChar char="•"/>
        <a:defRPr sz="1400">
          <a:solidFill>
            <a:schemeClr val="tx1"/>
          </a:solidFill>
          <a:latin typeface="+mn-lt"/>
          <a:ea typeface="MS PGothic" pitchFamily="34" charset="-128"/>
          <a:cs typeface="ＭＳ Ｐゴシック"/>
        </a:defRPr>
      </a:lvl5pPr>
      <a:lvl6pPr marL="2060575" indent="-285750" algn="l" rtl="0" fontAlgn="base">
        <a:spcBef>
          <a:spcPct val="50000"/>
        </a:spcBef>
        <a:spcAft>
          <a:spcPct val="0"/>
        </a:spcAft>
        <a:buClr>
          <a:schemeClr val="bg2"/>
        </a:buClr>
        <a:buFont typeface="Times" pitchFamily="18" charset="0"/>
        <a:buChar char="•"/>
        <a:defRPr sz="1400">
          <a:solidFill>
            <a:schemeClr val="tx1"/>
          </a:solidFill>
          <a:latin typeface="+mn-lt"/>
        </a:defRPr>
      </a:lvl6pPr>
      <a:lvl7pPr marL="2517775" indent="-285750" algn="l" rtl="0" fontAlgn="base">
        <a:spcBef>
          <a:spcPct val="50000"/>
        </a:spcBef>
        <a:spcAft>
          <a:spcPct val="0"/>
        </a:spcAft>
        <a:buClr>
          <a:schemeClr val="bg2"/>
        </a:buClr>
        <a:buFont typeface="Times" pitchFamily="18" charset="0"/>
        <a:buChar char="•"/>
        <a:defRPr sz="1400">
          <a:solidFill>
            <a:schemeClr val="tx1"/>
          </a:solidFill>
          <a:latin typeface="+mn-lt"/>
        </a:defRPr>
      </a:lvl7pPr>
      <a:lvl8pPr marL="2974975" indent="-285750" algn="l" rtl="0" fontAlgn="base">
        <a:spcBef>
          <a:spcPct val="50000"/>
        </a:spcBef>
        <a:spcAft>
          <a:spcPct val="0"/>
        </a:spcAft>
        <a:buClr>
          <a:schemeClr val="bg2"/>
        </a:buClr>
        <a:buFont typeface="Times" pitchFamily="18" charset="0"/>
        <a:buChar char="•"/>
        <a:defRPr sz="1400">
          <a:solidFill>
            <a:schemeClr val="tx1"/>
          </a:solidFill>
          <a:latin typeface="+mn-lt"/>
        </a:defRPr>
      </a:lvl8pPr>
      <a:lvl9pPr marL="3432175" indent="-285750" algn="l" rtl="0" fontAlgn="base">
        <a:spcBef>
          <a:spcPct val="50000"/>
        </a:spcBef>
        <a:spcAft>
          <a:spcPct val="0"/>
        </a:spcAft>
        <a:buClr>
          <a:schemeClr val="bg2"/>
        </a:buClr>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1069975"/>
            <a:chOff x="0" y="0"/>
            <a:chExt cx="5760" cy="674"/>
          </a:xfrm>
        </p:grpSpPr>
        <p:sp>
          <p:nvSpPr>
            <p:cNvPr id="4099" name="Rectangle 3"/>
            <p:cNvSpPr>
              <a:spLocks noChangeArrowheads="1"/>
            </p:cNvSpPr>
            <p:nvPr userDrawn="1"/>
          </p:nvSpPr>
          <p:spPr bwMode="auto">
            <a:xfrm>
              <a:off x="0" y="0"/>
              <a:ext cx="5760" cy="674"/>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2" name="Rectangle 4"/>
            <p:cNvSpPr>
              <a:spLocks noChangeArrowheads="1"/>
            </p:cNvSpPr>
            <p:nvPr userDrawn="1"/>
          </p:nvSpPr>
          <p:spPr bwMode="auto">
            <a:xfrm flipH="1">
              <a:off x="0"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3" name="Rectangle 5"/>
            <p:cNvSpPr>
              <a:spLocks noChangeArrowheads="1"/>
            </p:cNvSpPr>
            <p:nvPr userDrawn="1"/>
          </p:nvSpPr>
          <p:spPr bwMode="auto">
            <a:xfrm flipH="1">
              <a:off x="0" y="0"/>
              <a:ext cx="336" cy="336"/>
            </a:xfrm>
            <a:prstGeom prst="rect">
              <a:avLst/>
            </a:prstGeom>
            <a:solidFill>
              <a:schemeClr val="accent1">
                <a:alpha val="25098"/>
              </a:schemeClr>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sp>
          <p:nvSpPr>
            <p:cNvPr id="4" name="Rectangle 6"/>
            <p:cNvSpPr>
              <a:spLocks noChangeArrowheads="1"/>
            </p:cNvSpPr>
            <p:nvPr userDrawn="1"/>
          </p:nvSpPr>
          <p:spPr bwMode="auto">
            <a:xfrm flipH="1">
              <a:off x="333" y="333"/>
              <a:ext cx="336" cy="336"/>
            </a:xfrm>
            <a:prstGeom prst="rect">
              <a:avLst/>
            </a:prstGeom>
            <a:solidFill>
              <a:schemeClr val="accent1"/>
            </a:solidFill>
            <a:ln w="9525">
              <a:noFill/>
              <a:miter lim="800000"/>
              <a:headEnd/>
              <a:tailEnd/>
            </a:ln>
          </p:spPr>
          <p:txBody>
            <a:bodyPr wrap="none" lIns="0" tIns="0" rIns="0" bIns="0" anchor="ctr"/>
            <a:lstStyle/>
            <a:p>
              <a:pPr defTabSz="457200">
                <a:defRPr/>
              </a:pPr>
              <a:endParaRPr lang="en-US" dirty="0">
                <a:solidFill>
                  <a:srgbClr val="000000"/>
                </a:solidFill>
                <a:ea typeface="ＭＳ Ｐゴシック" pitchFamily="-106" charset="-128"/>
              </a:endParaRPr>
            </a:p>
          </p:txBody>
        </p:sp>
      </p:grpSp>
      <p:sp>
        <p:nvSpPr>
          <p:cNvPr id="4110" name="Rectangle 14"/>
          <p:cNvSpPr>
            <a:spLocks noChangeArrowheads="1"/>
          </p:cNvSpPr>
          <p:nvPr/>
        </p:nvSpPr>
        <p:spPr bwMode="auto">
          <a:xfrm>
            <a:off x="8534400" y="6629400"/>
            <a:ext cx="398463" cy="152400"/>
          </a:xfrm>
          <a:prstGeom prst="rect">
            <a:avLst/>
          </a:prstGeom>
          <a:noFill/>
          <a:ln w="9525">
            <a:noFill/>
            <a:miter lim="800000"/>
            <a:headEnd/>
            <a:tailEnd/>
          </a:ln>
          <a:effectLst/>
        </p:spPr>
        <p:txBody>
          <a:bodyPr lIns="0" tIns="0" rIns="0" bIns="0">
            <a:spAutoFit/>
          </a:bodyPr>
          <a:lstStyle/>
          <a:p>
            <a:pPr algn="r" defTabSz="457200">
              <a:defRPr/>
            </a:pPr>
            <a:fld id="{A421FFF3-E33A-46F5-9C39-88E80C8286E3}" type="slidenum">
              <a:rPr lang="en-US" sz="1000">
                <a:solidFill>
                  <a:srgbClr val="000000"/>
                </a:solidFill>
                <a:ea typeface="ＭＳ Ｐゴシック" pitchFamily="-106" charset="-128"/>
              </a:rPr>
              <a:pPr algn="r" defTabSz="457200">
                <a:defRPr/>
              </a:pPr>
              <a:t>‹#›</a:t>
            </a:fld>
            <a:endParaRPr lang="en-US" sz="1000" dirty="0">
              <a:solidFill>
                <a:srgbClr val="000000"/>
              </a:solidFill>
              <a:ea typeface="ＭＳ Ｐゴシック" pitchFamily="-106" charset="-128"/>
            </a:endParaRPr>
          </a:p>
        </p:txBody>
      </p:sp>
      <p:sp>
        <p:nvSpPr>
          <p:cNvPr id="2052" name="Rectangle 7"/>
          <p:cNvSpPr>
            <a:spLocks noGrp="1" noChangeArrowheads="1"/>
          </p:cNvSpPr>
          <p:nvPr>
            <p:ph type="title"/>
          </p:nvPr>
        </p:nvSpPr>
        <p:spPr bwMode="auto">
          <a:xfrm>
            <a:off x="368301" y="1062693"/>
            <a:ext cx="8407400" cy="676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3" name="Rectangle 8"/>
          <p:cNvSpPr>
            <a:spLocks noGrp="1" noChangeArrowheads="1"/>
          </p:cNvSpPr>
          <p:nvPr>
            <p:ph type="body" idx="1"/>
          </p:nvPr>
        </p:nvSpPr>
        <p:spPr bwMode="auto">
          <a:xfrm>
            <a:off x="401638" y="2400299"/>
            <a:ext cx="8335962" cy="4056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2"/>
            <a:r>
              <a:rPr lang="en-US" dirty="0"/>
              <a:t>Third level</a:t>
            </a:r>
          </a:p>
          <a:p>
            <a:pPr lvl="3"/>
            <a:r>
              <a:rPr lang="en-US" dirty="0"/>
              <a:t>Fourth level</a:t>
            </a:r>
          </a:p>
          <a:p>
            <a:pPr lvl="4"/>
            <a:r>
              <a:rPr lang="en-US" dirty="0"/>
              <a:t>Fifth level</a:t>
            </a:r>
          </a:p>
          <a:p>
            <a:pPr lvl="4"/>
            <a:endParaRPr lang="en-US" dirty="0"/>
          </a:p>
        </p:txBody>
      </p:sp>
      <p:sp>
        <p:nvSpPr>
          <p:cNvPr id="6" name="TextBox 5"/>
          <p:cNvSpPr txBox="1"/>
          <p:nvPr userDrawn="1"/>
        </p:nvSpPr>
        <p:spPr>
          <a:xfrm>
            <a:off x="1651000" y="723900"/>
            <a:ext cx="7023100" cy="276999"/>
          </a:xfrm>
          <a:prstGeom prst="rect">
            <a:avLst/>
          </a:prstGeom>
          <a:noFill/>
        </p:spPr>
        <p:txBody>
          <a:bodyPr wrap="square" rtlCol="0">
            <a:spAutoFit/>
          </a:bodyPr>
          <a:lstStyle/>
          <a:p>
            <a:pPr defTabSz="457200"/>
            <a:r>
              <a:rPr lang="en-US" sz="1200" b="1" dirty="0">
                <a:solidFill>
                  <a:srgbClr val="FFFFFF"/>
                </a:solidFill>
                <a:latin typeface="Helvetica"/>
              </a:rPr>
              <a:t>United States Department of Agriculture</a:t>
            </a:r>
          </a:p>
        </p:txBody>
      </p:sp>
      <p:pic>
        <p:nvPicPr>
          <p:cNvPr id="14" name="Picture 13" descr="USDA symbol 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3550" y="158750"/>
            <a:ext cx="1136650" cy="766578"/>
          </a:xfrm>
          <a:prstGeom prst="rect">
            <a:avLst/>
          </a:prstGeom>
        </p:spPr>
      </p:pic>
    </p:spTree>
    <p:extLst>
      <p:ext uri="{BB962C8B-B14F-4D97-AF65-F5344CB8AC3E}">
        <p14:creationId xmlns:p14="http://schemas.microsoft.com/office/powerpoint/2010/main" val="10717611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sldNum="0" hdr="0" ftr="0" dt="0"/>
  <p:txStyles>
    <p:titleStyle>
      <a:lvl1pPr algn="l" rtl="0" eaLnBrk="0" fontAlgn="base" hangingPunct="0">
        <a:lnSpc>
          <a:spcPct val="110000"/>
        </a:lnSpc>
        <a:spcBef>
          <a:spcPct val="0"/>
        </a:spcBef>
        <a:spcAft>
          <a:spcPct val="0"/>
        </a:spcAft>
        <a:defRPr sz="2800" b="1" i="0">
          <a:solidFill>
            <a:srgbClr val="146542"/>
          </a:solidFill>
          <a:effectLst>
            <a:outerShdw blurRad="50800" dist="38100" dir="8100000" algn="tr" rotWithShape="0">
              <a:prstClr val="black">
                <a:alpha val="40000"/>
              </a:prstClr>
            </a:outerShdw>
          </a:effectLst>
          <a:latin typeface="+mj-lt"/>
          <a:ea typeface="MS PGothic" pitchFamily="34" charset="-128"/>
          <a:cs typeface="ＭＳ Ｐゴシック" pitchFamily="-106" charset="-128"/>
        </a:defRPr>
      </a:lvl1pPr>
      <a:lvl2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2pPr>
      <a:lvl3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3pPr>
      <a:lvl4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4pPr>
      <a:lvl5pPr algn="l" rtl="0" eaLnBrk="0" fontAlgn="base" hangingPunct="0">
        <a:lnSpc>
          <a:spcPct val="110000"/>
        </a:lnSpc>
        <a:spcBef>
          <a:spcPct val="0"/>
        </a:spcBef>
        <a:spcAft>
          <a:spcPct val="0"/>
        </a:spcAft>
        <a:defRPr sz="2400">
          <a:solidFill>
            <a:schemeClr val="bg1"/>
          </a:solidFill>
          <a:latin typeface="Verdana" pitchFamily="34" charset="0"/>
          <a:ea typeface="MS PGothic" pitchFamily="34" charset="-128"/>
          <a:cs typeface="ＭＳ Ｐゴシック" pitchFamily="-106" charset="-128"/>
        </a:defRPr>
      </a:lvl5pPr>
      <a:lvl6pPr marL="457200" algn="l" rtl="0" fontAlgn="base">
        <a:lnSpc>
          <a:spcPct val="110000"/>
        </a:lnSpc>
        <a:spcBef>
          <a:spcPct val="0"/>
        </a:spcBef>
        <a:spcAft>
          <a:spcPct val="0"/>
        </a:spcAft>
        <a:defRPr sz="2400">
          <a:solidFill>
            <a:schemeClr val="bg1"/>
          </a:solidFill>
          <a:latin typeface="Verdana" pitchFamily="34" charset="0"/>
        </a:defRPr>
      </a:lvl6pPr>
      <a:lvl7pPr marL="914400" algn="l" rtl="0" fontAlgn="base">
        <a:lnSpc>
          <a:spcPct val="110000"/>
        </a:lnSpc>
        <a:spcBef>
          <a:spcPct val="0"/>
        </a:spcBef>
        <a:spcAft>
          <a:spcPct val="0"/>
        </a:spcAft>
        <a:defRPr sz="2400">
          <a:solidFill>
            <a:schemeClr val="bg1"/>
          </a:solidFill>
          <a:latin typeface="Verdana" pitchFamily="34" charset="0"/>
        </a:defRPr>
      </a:lvl7pPr>
      <a:lvl8pPr marL="1371600" algn="l" rtl="0" fontAlgn="base">
        <a:lnSpc>
          <a:spcPct val="110000"/>
        </a:lnSpc>
        <a:spcBef>
          <a:spcPct val="0"/>
        </a:spcBef>
        <a:spcAft>
          <a:spcPct val="0"/>
        </a:spcAft>
        <a:defRPr sz="2400">
          <a:solidFill>
            <a:schemeClr val="bg1"/>
          </a:solidFill>
          <a:latin typeface="Verdana" pitchFamily="34" charset="0"/>
        </a:defRPr>
      </a:lvl8pPr>
      <a:lvl9pPr marL="1828800" algn="l" rtl="0" fontAlgn="base">
        <a:lnSpc>
          <a:spcPct val="110000"/>
        </a:lnSpc>
        <a:spcBef>
          <a:spcPct val="0"/>
        </a:spcBef>
        <a:spcAft>
          <a:spcPct val="0"/>
        </a:spcAft>
        <a:defRPr sz="2400">
          <a:solidFill>
            <a:schemeClr val="bg1"/>
          </a:solidFill>
          <a:latin typeface="Verdana" pitchFamily="34" charset="0"/>
        </a:defRPr>
      </a:lvl9pPr>
    </p:titleStyle>
    <p:bodyStyle>
      <a:lvl1pPr marL="342900" indent="-342900" algn="l" rtl="0" eaLnBrk="0" fontAlgn="base" hangingPunct="0">
        <a:spcBef>
          <a:spcPct val="50000"/>
        </a:spcBef>
        <a:spcAft>
          <a:spcPct val="0"/>
        </a:spcAft>
        <a:buClr>
          <a:schemeClr val="bg2"/>
        </a:buClr>
        <a:buFont typeface="Verdana" pitchFamily="34" charset="0"/>
        <a:defRPr>
          <a:solidFill>
            <a:schemeClr val="tx1"/>
          </a:solidFill>
          <a:latin typeface="+mn-lt"/>
          <a:ea typeface="MS PGothic" pitchFamily="34" charset="-128"/>
          <a:cs typeface="ＭＳ Ｐゴシック" pitchFamily="-106" charset="-128"/>
        </a:defRPr>
      </a:lvl1pPr>
      <a:lvl2pPr marL="1588" indent="455613" algn="l" rtl="0" eaLnBrk="0" fontAlgn="base" hangingPunct="0">
        <a:spcBef>
          <a:spcPct val="50000"/>
        </a:spcBef>
        <a:spcAft>
          <a:spcPct val="0"/>
        </a:spcAft>
        <a:buClr>
          <a:schemeClr val="tx2"/>
        </a:buClr>
        <a:buFont typeface="Wingdings" pitchFamily="2" charset="2"/>
        <a:defRPr sz="2000">
          <a:solidFill>
            <a:schemeClr val="tx1"/>
          </a:solidFill>
          <a:latin typeface="+mn-lt"/>
          <a:ea typeface="MS PGothic" pitchFamily="34" charset="-128"/>
          <a:cs typeface="ＭＳ Ｐゴシック"/>
        </a:defRPr>
      </a:lvl2pPr>
      <a:lvl3pPr marL="571500" indent="-341313" algn="l" rtl="0" eaLnBrk="0" fontAlgn="base" hangingPunct="0">
        <a:spcBef>
          <a:spcPct val="50000"/>
        </a:spcBef>
        <a:spcAft>
          <a:spcPct val="0"/>
        </a:spcAft>
        <a:buClr>
          <a:srgbClr val="006600"/>
        </a:buClr>
        <a:buFont typeface="Wingdings" pitchFamily="2" charset="2"/>
        <a:buChar char="n"/>
        <a:defRPr sz="1600">
          <a:solidFill>
            <a:schemeClr val="tx1"/>
          </a:solidFill>
          <a:latin typeface="+mn-lt"/>
          <a:ea typeface="MS PGothic" pitchFamily="34" charset="-128"/>
          <a:cs typeface="ＭＳ Ｐゴシック"/>
        </a:defRPr>
      </a:lvl3pPr>
      <a:lvl4pPr marL="969963" indent="-284163" algn="l" rtl="0" eaLnBrk="0" fontAlgn="base" hangingPunct="0">
        <a:spcBef>
          <a:spcPct val="50000"/>
        </a:spcBef>
        <a:spcAft>
          <a:spcPct val="0"/>
        </a:spcAft>
        <a:buClr>
          <a:schemeClr val="tx1"/>
        </a:buClr>
        <a:buFont typeface="Times" charset="0"/>
        <a:buChar char="─"/>
        <a:defRPr sz="1400">
          <a:solidFill>
            <a:schemeClr val="tx1"/>
          </a:solidFill>
          <a:latin typeface="+mn-lt"/>
          <a:ea typeface="MS PGothic" pitchFamily="34" charset="-128"/>
          <a:cs typeface="ＭＳ Ｐゴシック"/>
        </a:defRPr>
      </a:lvl4pPr>
      <a:lvl5pPr marL="1603375" indent="-285750" algn="l" rtl="0" eaLnBrk="0" fontAlgn="base" hangingPunct="0">
        <a:spcBef>
          <a:spcPct val="50000"/>
        </a:spcBef>
        <a:spcAft>
          <a:spcPct val="0"/>
        </a:spcAft>
        <a:buClr>
          <a:schemeClr val="bg2"/>
        </a:buClr>
        <a:buFont typeface="Times" charset="0"/>
        <a:buChar char="•"/>
        <a:defRPr sz="1400">
          <a:solidFill>
            <a:schemeClr val="tx1"/>
          </a:solidFill>
          <a:latin typeface="+mn-lt"/>
          <a:ea typeface="MS PGothic" pitchFamily="34" charset="-128"/>
          <a:cs typeface="ＭＳ Ｐゴシック"/>
        </a:defRPr>
      </a:lvl5pPr>
      <a:lvl6pPr marL="2060575" indent="-285750" algn="l" rtl="0" fontAlgn="base">
        <a:spcBef>
          <a:spcPct val="50000"/>
        </a:spcBef>
        <a:spcAft>
          <a:spcPct val="0"/>
        </a:spcAft>
        <a:buClr>
          <a:schemeClr val="bg2"/>
        </a:buClr>
        <a:buFont typeface="Times" pitchFamily="18" charset="0"/>
        <a:buChar char="•"/>
        <a:defRPr sz="1400">
          <a:solidFill>
            <a:schemeClr val="tx1"/>
          </a:solidFill>
          <a:latin typeface="+mn-lt"/>
        </a:defRPr>
      </a:lvl6pPr>
      <a:lvl7pPr marL="2517775" indent="-285750" algn="l" rtl="0" fontAlgn="base">
        <a:spcBef>
          <a:spcPct val="50000"/>
        </a:spcBef>
        <a:spcAft>
          <a:spcPct val="0"/>
        </a:spcAft>
        <a:buClr>
          <a:schemeClr val="bg2"/>
        </a:buClr>
        <a:buFont typeface="Times" pitchFamily="18" charset="0"/>
        <a:buChar char="•"/>
        <a:defRPr sz="1400">
          <a:solidFill>
            <a:schemeClr val="tx1"/>
          </a:solidFill>
          <a:latin typeface="+mn-lt"/>
        </a:defRPr>
      </a:lvl7pPr>
      <a:lvl8pPr marL="2974975" indent="-285750" algn="l" rtl="0" fontAlgn="base">
        <a:spcBef>
          <a:spcPct val="50000"/>
        </a:spcBef>
        <a:spcAft>
          <a:spcPct val="0"/>
        </a:spcAft>
        <a:buClr>
          <a:schemeClr val="bg2"/>
        </a:buClr>
        <a:buFont typeface="Times" pitchFamily="18" charset="0"/>
        <a:buChar char="•"/>
        <a:defRPr sz="1400">
          <a:solidFill>
            <a:schemeClr val="tx1"/>
          </a:solidFill>
          <a:latin typeface="+mn-lt"/>
        </a:defRPr>
      </a:lvl8pPr>
      <a:lvl9pPr marL="3432175" indent="-285750" algn="l" rtl="0" fontAlgn="base">
        <a:spcBef>
          <a:spcPct val="50000"/>
        </a:spcBef>
        <a:spcAft>
          <a:spcPct val="0"/>
        </a:spcAft>
        <a:buClr>
          <a:schemeClr val="bg2"/>
        </a:buClr>
        <a:buFont typeface="Times"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www.migrationpolicy.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census.gov/acs/" TargetMode="External"/><Relationship Id="rId5" Type="http://schemas.openxmlformats.org/officeDocument/2006/relationships/hyperlink" Target="http://www.census.gov/2010census/data/" TargetMode="External"/><Relationship Id="rId4" Type="http://schemas.openxmlformats.org/officeDocument/2006/relationships/hyperlink" Target="http://www.lep.gov/ma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ocio.usda.gov/sites/default/files/docs/2012/Spanish_Form_508_Compliant_6_8_12_0.pdf" TargetMode="External"/><Relationship Id="rId4" Type="http://schemas.openxmlformats.org/officeDocument/2006/relationships/hyperlink" Target="http://www.ocio.usda.gov/sites/default/files/docs/2012/Complain_combined_6_8_12.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48.xml.rels><?xml version="1.0" encoding="UTF-8" standalone="yes"?>
<Relationships xmlns="http://schemas.openxmlformats.org/package/2006/relationships"><Relationship Id="rId3" Type="http://schemas.openxmlformats.org/officeDocument/2006/relationships/hyperlink" Target="mailto:michele.sazo@fns.usda.gov"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476" y="1447800"/>
            <a:ext cx="8587047" cy="2221313"/>
          </a:xfrm>
        </p:spPr>
        <p:txBody>
          <a:bodyPr/>
          <a:lstStyle/>
          <a:p>
            <a:pPr algn="ctr">
              <a:lnSpc>
                <a:spcPct val="100000"/>
              </a:lnSpc>
            </a:pPr>
            <a:br>
              <a:rPr lang="en-US" sz="3600" dirty="0"/>
            </a:br>
            <a:br>
              <a:rPr lang="en-US" sz="3600" dirty="0"/>
            </a:br>
            <a:br>
              <a:rPr lang="en-US" sz="3600" dirty="0"/>
            </a:br>
            <a:br>
              <a:rPr lang="en-US" sz="3600" dirty="0"/>
            </a:br>
            <a:br>
              <a:rPr lang="en-US" sz="3600" dirty="0"/>
            </a:br>
            <a:br>
              <a:rPr lang="en-US" sz="3600" dirty="0"/>
            </a:br>
            <a:br>
              <a:rPr lang="en-US" sz="3600" dirty="0"/>
            </a:br>
            <a:r>
              <a:rPr lang="en-US" sz="3600" cap="small" dirty="0">
                <a:latin typeface="Helvetica" panose="020B0604020202020204" pitchFamily="34" charset="0"/>
                <a:cs typeface="Helvetica" panose="020B0604020202020204" pitchFamily="34" charset="0"/>
              </a:rPr>
              <a:t>Civil Rights Training</a:t>
            </a:r>
            <a:br>
              <a:rPr lang="en-US" sz="3200" dirty="0">
                <a:latin typeface="Helvetica" panose="020B0604020202020204" pitchFamily="34" charset="0"/>
                <a:cs typeface="Helvetica" panose="020B0604020202020204" pitchFamily="34" charset="0"/>
              </a:rPr>
            </a:br>
            <a:br>
              <a:rPr lang="en-US" dirty="0">
                <a:latin typeface="Helvetica" panose="020B0604020202020204" pitchFamily="34" charset="0"/>
                <a:cs typeface="Helvetica" panose="020B0604020202020204" pitchFamily="34" charset="0"/>
              </a:rPr>
            </a:br>
            <a:br>
              <a:rPr lang="en-US" sz="2700" dirty="0">
                <a:latin typeface="Helvetica" panose="020B0604020202020204" pitchFamily="34" charset="0"/>
                <a:cs typeface="Helvetica" panose="020B0604020202020204" pitchFamily="34" charset="0"/>
              </a:rPr>
            </a:br>
            <a:r>
              <a:rPr lang="en-US" sz="2700" dirty="0">
                <a:latin typeface="Helvetica" panose="020B0604020202020204" pitchFamily="34" charset="0"/>
                <a:cs typeface="Helvetica" panose="020B0604020202020204" pitchFamily="34" charset="0"/>
              </a:rPr>
              <a:t>The Emergency Food Assistance Program (TEFAP)</a:t>
            </a:r>
          </a:p>
        </p:txBody>
      </p:sp>
      <p:sp>
        <p:nvSpPr>
          <p:cNvPr id="3" name="Subtitle 2"/>
          <p:cNvSpPr>
            <a:spLocks noGrp="1"/>
          </p:cNvSpPr>
          <p:nvPr>
            <p:ph type="subTitle" idx="1"/>
          </p:nvPr>
        </p:nvSpPr>
        <p:spPr>
          <a:xfrm>
            <a:off x="1371600" y="3886200"/>
            <a:ext cx="6400800" cy="1483649"/>
          </a:xfrm>
        </p:spPr>
        <p:txBody>
          <a:bodyPr/>
          <a:lstStyle/>
          <a:p>
            <a:endParaRPr lang="en-US" sz="2400" dirty="0"/>
          </a:p>
          <a:p>
            <a:r>
              <a:rPr lang="en-US" sz="2400" b="1" dirty="0">
                <a:solidFill>
                  <a:schemeClr val="tx1"/>
                </a:solidFill>
                <a:latin typeface="Helvetica" panose="020B0604020202020204" pitchFamily="34" charset="0"/>
                <a:cs typeface="Helvetica" panose="020B0604020202020204" pitchFamily="34" charset="0"/>
              </a:rPr>
              <a:t>Civil Rights Division</a:t>
            </a:r>
          </a:p>
          <a:p>
            <a:r>
              <a:rPr lang="en-US" sz="2400" b="1" dirty="0">
                <a:solidFill>
                  <a:schemeClr val="tx1"/>
                </a:solidFill>
                <a:latin typeface="Helvetica" panose="020B0604020202020204" pitchFamily="34" charset="0"/>
                <a:cs typeface="Helvetica" panose="020B0604020202020204" pitchFamily="34" charset="0"/>
              </a:rPr>
              <a:t>USDA, Food and Nutrition Service</a:t>
            </a:r>
          </a:p>
        </p:txBody>
      </p:sp>
      <p:sp>
        <p:nvSpPr>
          <p:cNvPr id="4" name="TextBox 3"/>
          <p:cNvSpPr txBox="1"/>
          <p:nvPr/>
        </p:nvSpPr>
        <p:spPr>
          <a:xfrm>
            <a:off x="0" y="5770348"/>
            <a:ext cx="9144000" cy="830997"/>
          </a:xfrm>
          <a:prstGeom prst="rect">
            <a:avLst/>
          </a:prstGeom>
          <a:gradFill>
            <a:gsLst>
              <a:gs pos="0">
                <a:schemeClr val="accent1">
                  <a:tint val="66000"/>
                  <a:satMod val="160000"/>
                </a:schemeClr>
              </a:gs>
              <a:gs pos="92000">
                <a:schemeClr val="accent1">
                  <a:lumMod val="40000"/>
                  <a:lumOff val="60000"/>
                </a:schemeClr>
              </a:gs>
              <a:gs pos="100000">
                <a:schemeClr val="accent1">
                  <a:tint val="23500"/>
                  <a:satMod val="160000"/>
                </a:schemeClr>
              </a:gs>
            </a:gsLst>
            <a:lin ang="5400000" scaled="0"/>
          </a:gradFill>
        </p:spPr>
        <p:txBody>
          <a:bodyPr wrap="square" rtlCol="0">
            <a:spAutoFit/>
          </a:bodyPr>
          <a:lstStyle/>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a:p>
            <a:pPr algn="ctr" defTabSz="457200"/>
            <a:r>
              <a:rPr lang="en-US" sz="2400" b="1" dirty="0">
                <a:solidFill>
                  <a:srgbClr val="000000"/>
                </a:solidFill>
                <a:effectLst>
                  <a:innerShdw blurRad="63500" dist="50800" dir="18900000">
                    <a:prstClr val="black">
                      <a:alpha val="50000"/>
                    </a:prstClr>
                  </a:innerShdw>
                </a:effectLst>
                <a:latin typeface="Helvetica" pitchFamily="34" charset="0"/>
              </a:rPr>
              <a:t>June 2021</a:t>
            </a:r>
          </a:p>
          <a:p>
            <a:pPr algn="ctr" defTabSz="457200"/>
            <a:endParaRPr lang="en-US" sz="1200" b="1" dirty="0">
              <a:solidFill>
                <a:srgbClr val="000000"/>
              </a:solidFill>
              <a:effectLst>
                <a:innerShdw blurRad="63500" dist="50800" dir="18900000">
                  <a:prstClr val="black">
                    <a:alpha val="50000"/>
                  </a:prstClr>
                </a:innerShdw>
              </a:effectLst>
              <a:latin typeface="Helvetica" pitchFamily="34" charset="0"/>
            </a:endParaRPr>
          </a:p>
        </p:txBody>
      </p:sp>
    </p:spTree>
    <p:extLst>
      <p:ext uri="{BB962C8B-B14F-4D97-AF65-F5344CB8AC3E}">
        <p14:creationId xmlns:p14="http://schemas.microsoft.com/office/powerpoint/2010/main" val="86387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59864" y="1159763"/>
            <a:ext cx="51930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204720" y="1267409"/>
            <a:ext cx="4735195" cy="452120"/>
          </a:xfrm>
          <a:prstGeom prst="rect">
            <a:avLst/>
          </a:prstGeom>
        </p:spPr>
        <p:txBody>
          <a:bodyPr vert="horz" wrap="square" lIns="0" tIns="12065" rIns="0" bIns="0" rtlCol="0">
            <a:spAutoFit/>
          </a:bodyPr>
          <a:lstStyle/>
          <a:p>
            <a:pPr marL="12700">
              <a:lnSpc>
                <a:spcPct val="100000"/>
              </a:lnSpc>
              <a:spcBef>
                <a:spcPts val="95"/>
              </a:spcBef>
            </a:pPr>
            <a:r>
              <a:rPr spc="-5" dirty="0"/>
              <a:t>What is</a:t>
            </a:r>
            <a:r>
              <a:rPr spc="-30" dirty="0"/>
              <a:t> </a:t>
            </a:r>
            <a:r>
              <a:rPr spc="-5" dirty="0"/>
              <a:t>discrimination?</a:t>
            </a:r>
          </a:p>
        </p:txBody>
      </p:sp>
      <p:sp>
        <p:nvSpPr>
          <p:cNvPr id="13" name="object 13"/>
          <p:cNvSpPr txBox="1"/>
          <p:nvPr/>
        </p:nvSpPr>
        <p:spPr>
          <a:xfrm>
            <a:off x="324104" y="1826856"/>
            <a:ext cx="7717790" cy="4495800"/>
          </a:xfrm>
          <a:prstGeom prst="rect">
            <a:avLst/>
          </a:prstGeom>
        </p:spPr>
        <p:txBody>
          <a:bodyPr vert="horz" wrap="square" lIns="0" tIns="13335" rIns="0" bIns="0" rtlCol="0">
            <a:spAutoFit/>
          </a:bodyPr>
          <a:lstStyle/>
          <a:p>
            <a:pPr marL="355600" marR="5080" indent="-342900">
              <a:lnSpc>
                <a:spcPct val="120000"/>
              </a:lnSpc>
              <a:spcBef>
                <a:spcPts val="105"/>
              </a:spcBef>
            </a:pPr>
            <a:r>
              <a:rPr sz="2200" spc="-5" dirty="0">
                <a:latin typeface="Verdana"/>
                <a:cs typeface="Verdana"/>
              </a:rPr>
              <a:t>“Different treatment which makes a distinction of one  </a:t>
            </a:r>
            <a:r>
              <a:rPr sz="2200" spc="-10" dirty="0">
                <a:latin typeface="Verdana"/>
                <a:cs typeface="Verdana"/>
              </a:rPr>
              <a:t>person </a:t>
            </a:r>
            <a:r>
              <a:rPr sz="2200" spc="-5" dirty="0">
                <a:latin typeface="Verdana"/>
                <a:cs typeface="Verdana"/>
              </a:rPr>
              <a:t>or a </a:t>
            </a:r>
            <a:r>
              <a:rPr sz="2200" spc="-10" dirty="0">
                <a:latin typeface="Verdana"/>
                <a:cs typeface="Verdana"/>
              </a:rPr>
              <a:t>group </a:t>
            </a:r>
            <a:r>
              <a:rPr sz="2200" spc="-5" dirty="0">
                <a:latin typeface="Verdana"/>
                <a:cs typeface="Verdana"/>
              </a:rPr>
              <a:t>of </a:t>
            </a:r>
            <a:r>
              <a:rPr sz="2200" spc="-10" dirty="0">
                <a:latin typeface="Verdana"/>
                <a:cs typeface="Verdana"/>
              </a:rPr>
              <a:t>persons </a:t>
            </a:r>
            <a:r>
              <a:rPr sz="2200" spc="-5" dirty="0">
                <a:latin typeface="Verdana"/>
                <a:cs typeface="Verdana"/>
              </a:rPr>
              <a:t>from others; either  intentionally, by neglect, or by </a:t>
            </a:r>
            <a:r>
              <a:rPr sz="2200" spc="-10" dirty="0">
                <a:latin typeface="Verdana"/>
                <a:cs typeface="Verdana"/>
              </a:rPr>
              <a:t>the </a:t>
            </a:r>
            <a:r>
              <a:rPr sz="2200" spc="-5" dirty="0">
                <a:latin typeface="Verdana"/>
                <a:cs typeface="Verdana"/>
              </a:rPr>
              <a:t>actions or lack of  actions</a:t>
            </a:r>
            <a:r>
              <a:rPr sz="1700" spc="-5" dirty="0">
                <a:latin typeface="Verdana"/>
                <a:cs typeface="Verdana"/>
              </a:rPr>
              <a:t>...”</a:t>
            </a:r>
            <a:endParaRPr sz="1700" dirty="0">
              <a:latin typeface="Verdana"/>
              <a:cs typeface="Verdana"/>
            </a:endParaRPr>
          </a:p>
          <a:p>
            <a:pPr marL="889000" indent="-419100">
              <a:lnSpc>
                <a:spcPct val="100000"/>
              </a:lnSpc>
              <a:spcBef>
                <a:spcPts val="1395"/>
              </a:spcBef>
              <a:buClr>
                <a:srgbClr val="515255"/>
              </a:buClr>
              <a:buAutoNum type="arabicParenR"/>
              <a:tabLst>
                <a:tab pos="889000" algn="l"/>
              </a:tabLst>
            </a:pPr>
            <a:r>
              <a:rPr sz="2200" spc="-10" dirty="0">
                <a:latin typeface="Verdana"/>
                <a:cs typeface="Verdana"/>
              </a:rPr>
              <a:t>Race</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Color</a:t>
            </a:r>
            <a:endParaRPr sz="2200" dirty="0">
              <a:latin typeface="Verdana"/>
              <a:cs typeface="Verdana"/>
            </a:endParaRPr>
          </a:p>
          <a:p>
            <a:pPr marL="889000" indent="-419100">
              <a:lnSpc>
                <a:spcPct val="100000"/>
              </a:lnSpc>
              <a:spcBef>
                <a:spcPts val="1060"/>
              </a:spcBef>
              <a:buClr>
                <a:srgbClr val="515255"/>
              </a:buClr>
              <a:buAutoNum type="arabicParenR"/>
              <a:tabLst>
                <a:tab pos="889000" algn="l"/>
              </a:tabLst>
            </a:pPr>
            <a:r>
              <a:rPr sz="2200" spc="-5" dirty="0">
                <a:latin typeface="Verdana"/>
                <a:cs typeface="Verdana"/>
              </a:rPr>
              <a:t>National</a:t>
            </a:r>
            <a:r>
              <a:rPr sz="2200" dirty="0">
                <a:latin typeface="Verdana"/>
                <a:cs typeface="Verdana"/>
              </a:rPr>
              <a:t> </a:t>
            </a:r>
            <a:r>
              <a:rPr sz="2200" spc="-5" dirty="0">
                <a:latin typeface="Verdana"/>
                <a:cs typeface="Verdana"/>
              </a:rPr>
              <a:t>Origin</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Age</a:t>
            </a:r>
            <a:endParaRPr sz="2200" dirty="0">
              <a:latin typeface="Verdana"/>
              <a:cs typeface="Verdana"/>
            </a:endParaRPr>
          </a:p>
          <a:p>
            <a:pPr marL="889000" indent="-419100">
              <a:lnSpc>
                <a:spcPct val="100000"/>
              </a:lnSpc>
              <a:spcBef>
                <a:spcPts val="1055"/>
              </a:spcBef>
              <a:buClr>
                <a:srgbClr val="515255"/>
              </a:buClr>
              <a:buAutoNum type="arabicParenR"/>
              <a:tabLst>
                <a:tab pos="889000" algn="l"/>
              </a:tabLst>
            </a:pPr>
            <a:r>
              <a:rPr sz="2200" spc="-5" dirty="0">
                <a:latin typeface="Verdana"/>
                <a:cs typeface="Verdana"/>
              </a:rPr>
              <a:t>Sex</a:t>
            </a:r>
            <a:endParaRPr sz="2200" dirty="0">
              <a:latin typeface="Verdana"/>
              <a:cs typeface="Verdana"/>
            </a:endParaRPr>
          </a:p>
          <a:p>
            <a:pPr marL="889000" indent="-419100">
              <a:lnSpc>
                <a:spcPct val="100000"/>
              </a:lnSpc>
              <a:spcBef>
                <a:spcPts val="1060"/>
              </a:spcBef>
              <a:buClr>
                <a:srgbClr val="515255"/>
              </a:buClr>
              <a:buAutoNum type="arabicParenR"/>
              <a:tabLst>
                <a:tab pos="889000" algn="l"/>
              </a:tabLst>
            </a:pPr>
            <a:r>
              <a:rPr sz="2200" spc="-5" dirty="0">
                <a:latin typeface="Verdana"/>
                <a:cs typeface="Verdana"/>
              </a:rPr>
              <a:t>Disability</a:t>
            </a:r>
            <a:endParaRPr sz="22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192779" y="1170432"/>
            <a:ext cx="27546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436746" y="1277873"/>
            <a:ext cx="2297430" cy="452120"/>
          </a:xfrm>
          <a:prstGeom prst="rect">
            <a:avLst/>
          </a:prstGeom>
        </p:spPr>
        <p:txBody>
          <a:bodyPr vert="horz" wrap="square" lIns="0" tIns="12065" rIns="0" bIns="0" rtlCol="0">
            <a:spAutoFit/>
          </a:bodyPr>
          <a:lstStyle/>
          <a:p>
            <a:pPr marL="12700">
              <a:lnSpc>
                <a:spcPct val="100000"/>
              </a:lnSpc>
              <a:spcBef>
                <a:spcPts val="95"/>
              </a:spcBef>
            </a:pPr>
            <a:r>
              <a:rPr spc="-10" dirty="0"/>
              <a:t>Assurances</a:t>
            </a:r>
          </a:p>
        </p:txBody>
      </p:sp>
      <p:sp>
        <p:nvSpPr>
          <p:cNvPr id="13" name="object 13"/>
          <p:cNvSpPr txBox="1"/>
          <p:nvPr/>
        </p:nvSpPr>
        <p:spPr>
          <a:xfrm>
            <a:off x="1084884" y="2104771"/>
            <a:ext cx="7208520" cy="3329116"/>
          </a:xfrm>
          <a:prstGeom prst="rect">
            <a:avLst/>
          </a:prstGeom>
        </p:spPr>
        <p:txBody>
          <a:bodyPr vert="horz" wrap="square" lIns="0" tIns="12700" rIns="0" bIns="0" rtlCol="0">
            <a:spAutoFit/>
          </a:bodyPr>
          <a:lstStyle/>
          <a:p>
            <a:pPr marL="286385" marR="13335" indent="-274320">
              <a:lnSpc>
                <a:spcPct val="100000"/>
              </a:lnSpc>
              <a:spcBef>
                <a:spcPts val="100"/>
              </a:spcBef>
            </a:pPr>
            <a:r>
              <a:rPr sz="1800" spc="-5" dirty="0">
                <a:latin typeface="Verdana"/>
                <a:cs typeface="Verdana"/>
              </a:rPr>
              <a:t>To qualify </a:t>
            </a:r>
            <a:r>
              <a:rPr sz="1800" dirty="0">
                <a:latin typeface="Verdana"/>
                <a:cs typeface="Verdana"/>
              </a:rPr>
              <a:t>for </a:t>
            </a:r>
            <a:r>
              <a:rPr sz="1800" spc="-5" dirty="0">
                <a:latin typeface="Verdana"/>
                <a:cs typeface="Verdana"/>
              </a:rPr>
              <a:t>Federal </a:t>
            </a:r>
            <a:r>
              <a:rPr sz="1800" dirty="0">
                <a:latin typeface="Verdana"/>
                <a:cs typeface="Verdana"/>
              </a:rPr>
              <a:t>financial </a:t>
            </a:r>
            <a:r>
              <a:rPr sz="1800" spc="-5" dirty="0">
                <a:latin typeface="Verdana"/>
                <a:cs typeface="Verdana"/>
              </a:rPr>
              <a:t>assistance, </a:t>
            </a:r>
            <a:r>
              <a:rPr sz="1800" dirty="0">
                <a:latin typeface="Verdana"/>
                <a:cs typeface="Verdana"/>
              </a:rPr>
              <a:t>an </a:t>
            </a:r>
            <a:r>
              <a:rPr sz="1800" spc="-5" dirty="0">
                <a:latin typeface="Verdana"/>
                <a:cs typeface="Verdana"/>
              </a:rPr>
              <a:t>application </a:t>
            </a:r>
            <a:r>
              <a:rPr sz="1800" dirty="0">
                <a:latin typeface="Verdana"/>
                <a:cs typeface="Verdana"/>
              </a:rPr>
              <a:t>must  </a:t>
            </a:r>
            <a:r>
              <a:rPr sz="1800" spc="-5" dirty="0">
                <a:latin typeface="Verdana"/>
                <a:cs typeface="Verdana"/>
              </a:rPr>
              <a:t>be accompanied by </a:t>
            </a:r>
            <a:r>
              <a:rPr sz="1800" dirty="0">
                <a:latin typeface="Verdana"/>
                <a:cs typeface="Verdana"/>
              </a:rPr>
              <a:t>a </a:t>
            </a:r>
            <a:r>
              <a:rPr sz="1800" spc="-5" dirty="0">
                <a:latin typeface="Verdana"/>
                <a:cs typeface="Verdana"/>
              </a:rPr>
              <a:t>written assurance that the entity to  receive </a:t>
            </a:r>
            <a:r>
              <a:rPr sz="1800" dirty="0">
                <a:latin typeface="Verdana"/>
                <a:cs typeface="Verdana"/>
              </a:rPr>
              <a:t>financial </a:t>
            </a:r>
            <a:r>
              <a:rPr sz="1800" spc="-5" dirty="0">
                <a:latin typeface="Verdana"/>
                <a:cs typeface="Verdana"/>
              </a:rPr>
              <a:t>assistance </a:t>
            </a:r>
            <a:r>
              <a:rPr sz="1800" dirty="0">
                <a:latin typeface="Verdana"/>
                <a:cs typeface="Verdana"/>
              </a:rPr>
              <a:t>will </a:t>
            </a:r>
            <a:r>
              <a:rPr sz="1800" spc="-5" dirty="0">
                <a:latin typeface="Verdana"/>
                <a:cs typeface="Verdana"/>
              </a:rPr>
              <a:t>be operated </a:t>
            </a:r>
            <a:r>
              <a:rPr sz="1800" dirty="0">
                <a:latin typeface="Verdana"/>
                <a:cs typeface="Verdana"/>
              </a:rPr>
              <a:t>in </a:t>
            </a:r>
            <a:r>
              <a:rPr sz="1800" spc="-5" dirty="0">
                <a:latin typeface="Verdana"/>
                <a:cs typeface="Verdana"/>
              </a:rPr>
              <a:t>compliance  </a:t>
            </a:r>
            <a:r>
              <a:rPr sz="1800" dirty="0">
                <a:latin typeface="Verdana"/>
                <a:cs typeface="Verdana"/>
              </a:rPr>
              <a:t>with all nondiscrimination laws, </a:t>
            </a:r>
            <a:r>
              <a:rPr sz="1800" spc="-5" dirty="0">
                <a:latin typeface="Verdana"/>
                <a:cs typeface="Verdana"/>
              </a:rPr>
              <a:t>regulations, instructions,  policies, and</a:t>
            </a:r>
            <a:r>
              <a:rPr sz="1800" spc="0" dirty="0">
                <a:latin typeface="Verdana"/>
                <a:cs typeface="Verdana"/>
              </a:rPr>
              <a:t> </a:t>
            </a:r>
            <a:r>
              <a:rPr sz="1800" spc="-5" dirty="0">
                <a:latin typeface="Verdana"/>
                <a:cs typeface="Verdana"/>
              </a:rPr>
              <a:t>guidelines.</a:t>
            </a:r>
            <a:endParaRPr sz="1800" dirty="0">
              <a:latin typeface="Verdana"/>
              <a:cs typeface="Verdana"/>
            </a:endParaRPr>
          </a:p>
          <a:p>
            <a:pPr>
              <a:lnSpc>
                <a:spcPct val="100000"/>
              </a:lnSpc>
              <a:spcBef>
                <a:spcPts val="15"/>
              </a:spcBef>
            </a:pPr>
            <a:endParaRPr sz="3150" dirty="0">
              <a:latin typeface="Times New Roman"/>
              <a:cs typeface="Times New Roman"/>
            </a:endParaRPr>
          </a:p>
          <a:p>
            <a:pPr marL="12700">
              <a:lnSpc>
                <a:spcPct val="100000"/>
              </a:lnSpc>
            </a:pPr>
            <a:r>
              <a:rPr sz="1800" dirty="0">
                <a:latin typeface="Verdana"/>
                <a:cs typeface="Verdana"/>
              </a:rPr>
              <a:t>A Civil </a:t>
            </a:r>
            <a:r>
              <a:rPr sz="1800" spc="-5" dirty="0">
                <a:latin typeface="Verdana"/>
                <a:cs typeface="Verdana"/>
              </a:rPr>
              <a:t>Rights assurance statement </a:t>
            </a:r>
            <a:r>
              <a:rPr sz="1800" dirty="0">
                <a:latin typeface="Verdana"/>
                <a:cs typeface="Verdana"/>
              </a:rPr>
              <a:t>must </a:t>
            </a:r>
            <a:r>
              <a:rPr sz="1800" spc="-5" dirty="0">
                <a:latin typeface="Verdana"/>
                <a:cs typeface="Verdana"/>
              </a:rPr>
              <a:t>be incorporated </a:t>
            </a:r>
            <a:r>
              <a:rPr sz="1800" dirty="0">
                <a:latin typeface="Verdana"/>
                <a:cs typeface="Verdana"/>
              </a:rPr>
              <a:t>in</a:t>
            </a:r>
            <a:r>
              <a:rPr sz="1800" spc="75" dirty="0">
                <a:latin typeface="Verdana"/>
                <a:cs typeface="Verdana"/>
              </a:rPr>
              <a:t> </a:t>
            </a:r>
            <a:r>
              <a:rPr sz="1800" dirty="0">
                <a:latin typeface="Verdana"/>
                <a:cs typeface="Verdana"/>
              </a:rPr>
              <a:t>all</a:t>
            </a:r>
          </a:p>
          <a:p>
            <a:pPr marL="286385">
              <a:lnSpc>
                <a:spcPct val="100000"/>
              </a:lnSpc>
            </a:pPr>
            <a:r>
              <a:rPr sz="1800" spc="-5" dirty="0">
                <a:latin typeface="Verdana"/>
                <a:cs typeface="Verdana"/>
              </a:rPr>
              <a:t>agreements</a:t>
            </a:r>
            <a:r>
              <a:rPr sz="1800" spc="10" dirty="0">
                <a:latin typeface="Verdana"/>
                <a:cs typeface="Verdana"/>
              </a:rPr>
              <a:t> </a:t>
            </a:r>
            <a:r>
              <a:rPr sz="1800" spc="-10" dirty="0">
                <a:latin typeface="Verdana"/>
                <a:cs typeface="Verdana"/>
              </a:rPr>
              <a:t>between</a:t>
            </a:r>
            <a:endParaRPr sz="1800" dirty="0">
              <a:latin typeface="Verdana"/>
              <a:cs typeface="Verdana"/>
            </a:endParaRPr>
          </a:p>
          <a:p>
            <a:pPr marL="535305" indent="-285115">
              <a:lnSpc>
                <a:spcPct val="100000"/>
              </a:lnSpc>
              <a:spcBef>
                <a:spcPts val="405"/>
              </a:spcBef>
              <a:buClr>
                <a:srgbClr val="FF0000"/>
              </a:buClr>
              <a:buFont typeface="Wingdings"/>
              <a:buChar char=""/>
              <a:tabLst>
                <a:tab pos="535940" algn="l"/>
              </a:tabLst>
            </a:pPr>
            <a:r>
              <a:rPr sz="1600" spc="-5" dirty="0">
                <a:latin typeface="Verdana"/>
                <a:cs typeface="Verdana"/>
              </a:rPr>
              <a:t>Federal and </a:t>
            </a:r>
            <a:r>
              <a:rPr sz="1600" spc="-10" dirty="0">
                <a:latin typeface="Verdana"/>
                <a:cs typeface="Verdana"/>
              </a:rPr>
              <a:t>CSFP</a:t>
            </a:r>
            <a:r>
              <a:rPr lang="en-US" sz="1600" spc="-10" dirty="0">
                <a:latin typeface="Verdana"/>
                <a:cs typeface="Verdana"/>
              </a:rPr>
              <a:t>/TEFAP</a:t>
            </a:r>
            <a:r>
              <a:rPr sz="1600" spc="-10" dirty="0">
                <a:latin typeface="Verdana"/>
                <a:cs typeface="Verdana"/>
              </a:rPr>
              <a:t> </a:t>
            </a:r>
            <a:r>
              <a:rPr sz="1600" spc="-5" dirty="0">
                <a:latin typeface="Verdana"/>
                <a:cs typeface="Verdana"/>
              </a:rPr>
              <a:t>State </a:t>
            </a:r>
            <a:r>
              <a:rPr sz="1600" spc="-10" dirty="0">
                <a:latin typeface="Verdana"/>
                <a:cs typeface="Verdana"/>
              </a:rPr>
              <a:t>agencies (FNS Form</a:t>
            </a:r>
            <a:r>
              <a:rPr sz="1600" spc="185" dirty="0">
                <a:latin typeface="Verdana"/>
                <a:cs typeface="Verdana"/>
              </a:rPr>
              <a:t> </a:t>
            </a:r>
            <a:r>
              <a:rPr sz="1600" spc="-5" dirty="0">
                <a:latin typeface="Verdana"/>
                <a:cs typeface="Verdana"/>
              </a:rPr>
              <a:t>74)</a:t>
            </a:r>
            <a:endParaRPr sz="1600" dirty="0">
              <a:latin typeface="Verdana"/>
              <a:cs typeface="Verdana"/>
            </a:endParaRPr>
          </a:p>
          <a:p>
            <a:pPr marL="535305" indent="-285115">
              <a:lnSpc>
                <a:spcPct val="100000"/>
              </a:lnSpc>
              <a:spcBef>
                <a:spcPts val="395"/>
              </a:spcBef>
              <a:buClr>
                <a:srgbClr val="FF0000"/>
              </a:buClr>
              <a:buFont typeface="Wingdings"/>
              <a:buChar char=""/>
              <a:tabLst>
                <a:tab pos="535940" algn="l"/>
              </a:tabLst>
            </a:pPr>
            <a:r>
              <a:rPr sz="1600" spc="-10" dirty="0">
                <a:latin typeface="Verdana"/>
                <a:cs typeface="Verdana"/>
              </a:rPr>
              <a:t>CSFP</a:t>
            </a:r>
            <a:r>
              <a:rPr lang="en-US" sz="1600" spc="-10" dirty="0">
                <a:latin typeface="Verdana"/>
                <a:cs typeface="Verdana"/>
              </a:rPr>
              <a:t>/TEFAP</a:t>
            </a:r>
            <a:r>
              <a:rPr sz="1600" spc="-10" dirty="0">
                <a:latin typeface="Verdana"/>
                <a:cs typeface="Verdana"/>
              </a:rPr>
              <a:t> </a:t>
            </a:r>
            <a:r>
              <a:rPr sz="1600" spc="-5" dirty="0">
                <a:latin typeface="Verdana"/>
                <a:cs typeface="Verdana"/>
              </a:rPr>
              <a:t>State </a:t>
            </a:r>
            <a:r>
              <a:rPr sz="1600" spc="-10" dirty="0">
                <a:latin typeface="Verdana"/>
                <a:cs typeface="Verdana"/>
              </a:rPr>
              <a:t>agencies </a:t>
            </a:r>
            <a:r>
              <a:rPr sz="1600" spc="-5" dirty="0">
                <a:latin typeface="Verdana"/>
                <a:cs typeface="Verdana"/>
              </a:rPr>
              <a:t>and </a:t>
            </a:r>
            <a:r>
              <a:rPr sz="1600" spc="-10" dirty="0">
                <a:latin typeface="Verdana"/>
                <a:cs typeface="Verdana"/>
              </a:rPr>
              <a:t>subrecipient</a:t>
            </a:r>
            <a:r>
              <a:rPr sz="1600" spc="135" dirty="0">
                <a:latin typeface="Verdana"/>
                <a:cs typeface="Verdana"/>
              </a:rPr>
              <a:t> </a:t>
            </a:r>
            <a:r>
              <a:rPr sz="1600" spc="-10" dirty="0">
                <a:latin typeface="Verdana"/>
                <a:cs typeface="Verdana"/>
              </a:rPr>
              <a:t>agencies</a:t>
            </a:r>
            <a:endParaRPr sz="1600" dirty="0">
              <a:latin typeface="Verdana"/>
              <a:cs typeface="Verdana"/>
            </a:endParaRPr>
          </a:p>
          <a:p>
            <a:pPr marL="535305" indent="-285115">
              <a:lnSpc>
                <a:spcPct val="100000"/>
              </a:lnSpc>
              <a:spcBef>
                <a:spcPts val="409"/>
              </a:spcBef>
              <a:buClr>
                <a:srgbClr val="FF0000"/>
              </a:buClr>
              <a:buFont typeface="Wingdings"/>
              <a:buChar char=""/>
              <a:tabLst>
                <a:tab pos="535940" algn="l"/>
              </a:tabLst>
            </a:pPr>
            <a:r>
              <a:rPr sz="1600" spc="-5" dirty="0">
                <a:latin typeface="Verdana"/>
                <a:cs typeface="Verdana"/>
              </a:rPr>
              <a:t>Subrecipient </a:t>
            </a:r>
            <a:r>
              <a:rPr sz="1600" spc="-10" dirty="0">
                <a:latin typeface="Verdana"/>
                <a:cs typeface="Verdana"/>
              </a:rPr>
              <a:t>agencies </a:t>
            </a:r>
            <a:r>
              <a:rPr sz="1600" spc="-5" dirty="0">
                <a:latin typeface="Verdana"/>
                <a:cs typeface="Verdana"/>
              </a:rPr>
              <a:t>and </a:t>
            </a:r>
            <a:r>
              <a:rPr sz="1600" spc="-10" dirty="0">
                <a:latin typeface="Verdana"/>
                <a:cs typeface="Verdana"/>
              </a:rPr>
              <a:t>their local </a:t>
            </a:r>
            <a:r>
              <a:rPr sz="1600" spc="-5" dirty="0">
                <a:latin typeface="Verdana"/>
                <a:cs typeface="Verdana"/>
              </a:rPr>
              <a:t>sites </a:t>
            </a:r>
            <a:r>
              <a:rPr sz="1600" spc="-10" dirty="0">
                <a:latin typeface="Verdana"/>
                <a:cs typeface="Verdana"/>
              </a:rPr>
              <a:t>(if</a:t>
            </a:r>
            <a:r>
              <a:rPr sz="1600" spc="155" dirty="0">
                <a:latin typeface="Verdana"/>
                <a:cs typeface="Verdana"/>
              </a:rPr>
              <a:t> </a:t>
            </a:r>
            <a:r>
              <a:rPr sz="1600" spc="-10" dirty="0">
                <a:latin typeface="Verdana"/>
                <a:cs typeface="Verdana"/>
              </a:rPr>
              <a:t>applicable)</a:t>
            </a:r>
            <a:endParaRPr sz="1600" dirty="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596895" y="1167383"/>
            <a:ext cx="4147565"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840482" y="1274825"/>
            <a:ext cx="3693160" cy="452120"/>
          </a:xfrm>
          <a:prstGeom prst="rect">
            <a:avLst/>
          </a:prstGeom>
        </p:spPr>
        <p:txBody>
          <a:bodyPr vert="horz" wrap="square" lIns="0" tIns="12065" rIns="0" bIns="0" rtlCol="0">
            <a:spAutoFit/>
          </a:bodyPr>
          <a:lstStyle/>
          <a:p>
            <a:pPr marL="12700">
              <a:lnSpc>
                <a:spcPct val="100000"/>
              </a:lnSpc>
              <a:spcBef>
                <a:spcPts val="95"/>
              </a:spcBef>
            </a:pPr>
            <a:r>
              <a:rPr spc="-5" dirty="0"/>
              <a:t>Public</a:t>
            </a:r>
            <a:r>
              <a:rPr spc="-15" dirty="0"/>
              <a:t> </a:t>
            </a:r>
            <a:r>
              <a:rPr spc="-5" dirty="0"/>
              <a:t>Notification</a:t>
            </a:r>
          </a:p>
        </p:txBody>
      </p:sp>
      <p:sp>
        <p:nvSpPr>
          <p:cNvPr id="13" name="object 13"/>
          <p:cNvSpPr txBox="1"/>
          <p:nvPr/>
        </p:nvSpPr>
        <p:spPr>
          <a:xfrm>
            <a:off x="357327" y="2140076"/>
            <a:ext cx="8183880" cy="3440429"/>
          </a:xfrm>
          <a:prstGeom prst="rect">
            <a:avLst/>
          </a:prstGeom>
        </p:spPr>
        <p:txBody>
          <a:bodyPr vert="horz" wrap="square" lIns="0" tIns="47625" rIns="0" bIns="0" rtlCol="0">
            <a:spAutoFit/>
          </a:bodyPr>
          <a:lstStyle/>
          <a:p>
            <a:pPr marL="12700" marR="233679">
              <a:lnSpc>
                <a:spcPts val="2160"/>
              </a:lnSpc>
              <a:spcBef>
                <a:spcPts val="375"/>
              </a:spcBef>
            </a:pPr>
            <a:r>
              <a:rPr sz="2000" dirty="0">
                <a:latin typeface="Verdana"/>
                <a:cs typeface="Verdana"/>
              </a:rPr>
              <a:t>All FNS assistance </a:t>
            </a:r>
            <a:r>
              <a:rPr sz="2000" spc="-5" dirty="0">
                <a:latin typeface="Verdana"/>
                <a:cs typeface="Verdana"/>
              </a:rPr>
              <a:t>programs </a:t>
            </a:r>
            <a:r>
              <a:rPr sz="2000" dirty="0">
                <a:latin typeface="Verdana"/>
                <a:cs typeface="Verdana"/>
              </a:rPr>
              <a:t>must </a:t>
            </a:r>
            <a:r>
              <a:rPr sz="2000" spc="-10" dirty="0">
                <a:latin typeface="Verdana"/>
                <a:cs typeface="Verdana"/>
              </a:rPr>
              <a:t>include </a:t>
            </a:r>
            <a:r>
              <a:rPr sz="2000" dirty="0">
                <a:latin typeface="Verdana"/>
                <a:cs typeface="Verdana"/>
              </a:rPr>
              <a:t>a </a:t>
            </a:r>
            <a:r>
              <a:rPr sz="2000" spc="-5" dirty="0">
                <a:latin typeface="Verdana"/>
                <a:cs typeface="Verdana"/>
              </a:rPr>
              <a:t>public </a:t>
            </a:r>
            <a:r>
              <a:rPr sz="2000" dirty="0">
                <a:latin typeface="Verdana"/>
                <a:cs typeface="Verdana"/>
              </a:rPr>
              <a:t>notification  system.</a:t>
            </a:r>
          </a:p>
          <a:p>
            <a:pPr>
              <a:lnSpc>
                <a:spcPct val="100000"/>
              </a:lnSpc>
            </a:pPr>
            <a:endParaRPr sz="2400" dirty="0">
              <a:latin typeface="Times New Roman"/>
              <a:cs typeface="Times New Roman"/>
            </a:endParaRPr>
          </a:p>
          <a:p>
            <a:pPr marL="12700" marR="5080">
              <a:lnSpc>
                <a:spcPts val="2160"/>
              </a:lnSpc>
              <a:spcBef>
                <a:spcPts val="1805"/>
              </a:spcBef>
            </a:pPr>
            <a:r>
              <a:rPr sz="2000" dirty="0">
                <a:latin typeface="Verdana"/>
                <a:cs typeface="Verdana"/>
              </a:rPr>
              <a:t>The purpose of </a:t>
            </a:r>
            <a:r>
              <a:rPr sz="2000" spc="-5" dirty="0">
                <a:latin typeface="Verdana"/>
                <a:cs typeface="Verdana"/>
              </a:rPr>
              <a:t>this </a:t>
            </a:r>
            <a:r>
              <a:rPr sz="2000" dirty="0">
                <a:latin typeface="Verdana"/>
                <a:cs typeface="Verdana"/>
              </a:rPr>
              <a:t>system </a:t>
            </a:r>
            <a:r>
              <a:rPr sz="2000" spc="-5" dirty="0">
                <a:latin typeface="Verdana"/>
                <a:cs typeface="Verdana"/>
              </a:rPr>
              <a:t>is to </a:t>
            </a:r>
            <a:r>
              <a:rPr sz="2000" spc="-10" dirty="0">
                <a:latin typeface="Verdana"/>
                <a:cs typeface="Verdana"/>
              </a:rPr>
              <a:t>inform </a:t>
            </a:r>
            <a:r>
              <a:rPr sz="2000" dirty="0">
                <a:latin typeface="Verdana"/>
                <a:cs typeface="Verdana"/>
              </a:rPr>
              <a:t>applicants, </a:t>
            </a:r>
            <a:r>
              <a:rPr sz="2000" spc="-5" dirty="0">
                <a:latin typeface="Verdana"/>
                <a:cs typeface="Verdana"/>
              </a:rPr>
              <a:t>participants,  </a:t>
            </a:r>
            <a:r>
              <a:rPr sz="2000" dirty="0">
                <a:latin typeface="Verdana"/>
                <a:cs typeface="Verdana"/>
              </a:rPr>
              <a:t>and </a:t>
            </a:r>
            <a:r>
              <a:rPr sz="2000" spc="-10" dirty="0">
                <a:latin typeface="Verdana"/>
                <a:cs typeface="Verdana"/>
              </a:rPr>
              <a:t>potentially</a:t>
            </a:r>
            <a:r>
              <a:rPr sz="2000" b="1" spc="-10" dirty="0">
                <a:latin typeface="Verdana"/>
                <a:cs typeface="Verdana"/>
              </a:rPr>
              <a:t>-</a:t>
            </a:r>
            <a:r>
              <a:rPr sz="2000" spc="-10" dirty="0">
                <a:latin typeface="Verdana"/>
                <a:cs typeface="Verdana"/>
              </a:rPr>
              <a:t>eligible </a:t>
            </a:r>
            <a:r>
              <a:rPr sz="2000" spc="-5" dirty="0">
                <a:latin typeface="Verdana"/>
                <a:cs typeface="Verdana"/>
              </a:rPr>
              <a:t>persons</a:t>
            </a:r>
            <a:r>
              <a:rPr sz="2000" spc="5" dirty="0">
                <a:latin typeface="Verdana"/>
                <a:cs typeface="Verdana"/>
              </a:rPr>
              <a:t> </a:t>
            </a:r>
            <a:r>
              <a:rPr sz="2000" dirty="0">
                <a:latin typeface="Verdana"/>
                <a:cs typeface="Verdana"/>
              </a:rPr>
              <a:t>of:</a:t>
            </a:r>
          </a:p>
          <a:p>
            <a:pPr marL="984885" indent="-342900">
              <a:lnSpc>
                <a:spcPct val="100000"/>
              </a:lnSpc>
              <a:spcBef>
                <a:spcPts val="925"/>
              </a:spcBef>
              <a:buFont typeface="Wingdings"/>
              <a:buChar char=""/>
              <a:tabLst>
                <a:tab pos="984885" algn="l"/>
                <a:tab pos="985519" algn="l"/>
              </a:tabLst>
            </a:pPr>
            <a:r>
              <a:rPr sz="2000" spc="-5" dirty="0">
                <a:solidFill>
                  <a:srgbClr val="FF0000"/>
                </a:solidFill>
                <a:latin typeface="Verdana"/>
                <a:cs typeface="Verdana"/>
              </a:rPr>
              <a:t>Program</a:t>
            </a:r>
            <a:r>
              <a:rPr sz="2000" spc="-20" dirty="0">
                <a:solidFill>
                  <a:srgbClr val="FF0000"/>
                </a:solidFill>
                <a:latin typeface="Verdana"/>
                <a:cs typeface="Verdana"/>
              </a:rPr>
              <a:t> </a:t>
            </a:r>
            <a:r>
              <a:rPr sz="2000" spc="-10" dirty="0">
                <a:solidFill>
                  <a:srgbClr val="FF0000"/>
                </a:solidFill>
                <a:latin typeface="Verdana"/>
                <a:cs typeface="Verdana"/>
              </a:rPr>
              <a:t>Availability</a:t>
            </a:r>
            <a:endParaRPr sz="2000" dirty="0">
              <a:latin typeface="Verdana"/>
              <a:cs typeface="Verdana"/>
            </a:endParaRPr>
          </a:p>
          <a:p>
            <a:pPr marL="984885" indent="-342900">
              <a:lnSpc>
                <a:spcPct val="100000"/>
              </a:lnSpc>
              <a:spcBef>
                <a:spcPts val="965"/>
              </a:spcBef>
              <a:buFont typeface="Wingdings"/>
              <a:buChar char=""/>
              <a:tabLst>
                <a:tab pos="984885" algn="l"/>
                <a:tab pos="985519" algn="l"/>
              </a:tabLst>
            </a:pPr>
            <a:r>
              <a:rPr sz="2000" spc="-5" dirty="0">
                <a:solidFill>
                  <a:srgbClr val="FF0000"/>
                </a:solidFill>
                <a:latin typeface="Verdana"/>
                <a:cs typeface="Verdana"/>
              </a:rPr>
              <a:t>Program </a:t>
            </a:r>
            <a:r>
              <a:rPr sz="2000" spc="-10" dirty="0">
                <a:solidFill>
                  <a:srgbClr val="FF0000"/>
                </a:solidFill>
                <a:latin typeface="Verdana"/>
                <a:cs typeface="Verdana"/>
              </a:rPr>
              <a:t>Rights </a:t>
            </a:r>
            <a:r>
              <a:rPr sz="2000" dirty="0">
                <a:solidFill>
                  <a:srgbClr val="FF0000"/>
                </a:solidFill>
                <a:latin typeface="Verdana"/>
                <a:cs typeface="Verdana"/>
              </a:rPr>
              <a:t>and</a:t>
            </a:r>
            <a:r>
              <a:rPr sz="2000" spc="-40" dirty="0">
                <a:solidFill>
                  <a:srgbClr val="FF0000"/>
                </a:solidFill>
                <a:latin typeface="Verdana"/>
                <a:cs typeface="Verdana"/>
              </a:rPr>
              <a:t> </a:t>
            </a:r>
            <a:r>
              <a:rPr sz="2000" spc="-5" dirty="0">
                <a:solidFill>
                  <a:srgbClr val="FF0000"/>
                </a:solidFill>
                <a:latin typeface="Verdana"/>
                <a:cs typeface="Verdana"/>
              </a:rPr>
              <a:t>Responsibilities</a:t>
            </a:r>
            <a:endParaRPr sz="2000" dirty="0">
              <a:latin typeface="Verdana"/>
              <a:cs typeface="Verdana"/>
            </a:endParaRPr>
          </a:p>
          <a:p>
            <a:pPr marL="984885" indent="-342900">
              <a:lnSpc>
                <a:spcPct val="100000"/>
              </a:lnSpc>
              <a:spcBef>
                <a:spcPts val="960"/>
              </a:spcBef>
              <a:buFont typeface="Wingdings"/>
              <a:buChar char=""/>
              <a:tabLst>
                <a:tab pos="984885" algn="l"/>
                <a:tab pos="985519" algn="l"/>
              </a:tabLst>
            </a:pPr>
            <a:r>
              <a:rPr sz="2000" spc="-5" dirty="0">
                <a:solidFill>
                  <a:srgbClr val="FF0000"/>
                </a:solidFill>
                <a:latin typeface="Verdana"/>
                <a:cs typeface="Verdana"/>
              </a:rPr>
              <a:t>The Policy </a:t>
            </a:r>
            <a:r>
              <a:rPr sz="2000" dirty="0">
                <a:solidFill>
                  <a:srgbClr val="FF0000"/>
                </a:solidFill>
                <a:latin typeface="Verdana"/>
                <a:cs typeface="Verdana"/>
              </a:rPr>
              <a:t>of</a:t>
            </a:r>
            <a:r>
              <a:rPr sz="2000" spc="-35" dirty="0">
                <a:solidFill>
                  <a:srgbClr val="FF0000"/>
                </a:solidFill>
                <a:latin typeface="Verdana"/>
                <a:cs typeface="Verdana"/>
              </a:rPr>
              <a:t> </a:t>
            </a:r>
            <a:r>
              <a:rPr sz="2000" spc="-5" dirty="0">
                <a:solidFill>
                  <a:srgbClr val="FF0000"/>
                </a:solidFill>
                <a:latin typeface="Verdana"/>
                <a:cs typeface="Verdana"/>
              </a:rPr>
              <a:t>Nondiscrimination</a:t>
            </a:r>
            <a:endParaRPr sz="2000" dirty="0">
              <a:latin typeface="Verdana"/>
              <a:cs typeface="Verdana"/>
            </a:endParaRPr>
          </a:p>
          <a:p>
            <a:pPr marL="984885" indent="-342900">
              <a:lnSpc>
                <a:spcPct val="100000"/>
              </a:lnSpc>
              <a:spcBef>
                <a:spcPts val="960"/>
              </a:spcBef>
              <a:buFont typeface="Wingdings"/>
              <a:buChar char=""/>
              <a:tabLst>
                <a:tab pos="984885" algn="l"/>
                <a:tab pos="985519" algn="l"/>
              </a:tabLst>
            </a:pPr>
            <a:r>
              <a:rPr sz="2000" dirty="0">
                <a:solidFill>
                  <a:srgbClr val="FF0000"/>
                </a:solidFill>
                <a:latin typeface="Verdana"/>
                <a:cs typeface="Verdana"/>
              </a:rPr>
              <a:t>The </a:t>
            </a:r>
            <a:r>
              <a:rPr sz="2000" spc="-5" dirty="0">
                <a:solidFill>
                  <a:srgbClr val="FF0000"/>
                </a:solidFill>
                <a:latin typeface="Verdana"/>
                <a:cs typeface="Verdana"/>
              </a:rPr>
              <a:t>Procedure </a:t>
            </a:r>
            <a:r>
              <a:rPr sz="2000" dirty="0">
                <a:solidFill>
                  <a:srgbClr val="FF0000"/>
                </a:solidFill>
                <a:latin typeface="Verdana"/>
                <a:cs typeface="Verdana"/>
              </a:rPr>
              <a:t>for </a:t>
            </a:r>
            <a:r>
              <a:rPr sz="2000" spc="-5" dirty="0">
                <a:solidFill>
                  <a:srgbClr val="FF0000"/>
                </a:solidFill>
                <a:latin typeface="Verdana"/>
                <a:cs typeface="Verdana"/>
              </a:rPr>
              <a:t>Filing </a:t>
            </a:r>
            <a:r>
              <a:rPr sz="2000" dirty="0">
                <a:solidFill>
                  <a:srgbClr val="FF0000"/>
                </a:solidFill>
                <a:latin typeface="Verdana"/>
                <a:cs typeface="Verdana"/>
              </a:rPr>
              <a:t>a</a:t>
            </a:r>
            <a:r>
              <a:rPr sz="2000" spc="-85" dirty="0">
                <a:solidFill>
                  <a:srgbClr val="FF0000"/>
                </a:solidFill>
                <a:latin typeface="Verdana"/>
                <a:cs typeface="Verdana"/>
              </a:rPr>
              <a:t> </a:t>
            </a:r>
            <a:r>
              <a:rPr sz="2000" spc="-5" dirty="0">
                <a:solidFill>
                  <a:srgbClr val="FF0000"/>
                </a:solidFill>
                <a:latin typeface="Verdana"/>
                <a:cs typeface="Verdana"/>
              </a:rPr>
              <a:t>Complaint</a:t>
            </a:r>
            <a:endParaRPr sz="2000"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240536" y="1229867"/>
            <a:ext cx="6759702"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485138" y="1337005"/>
            <a:ext cx="6175375" cy="452120"/>
          </a:xfrm>
          <a:prstGeom prst="rect">
            <a:avLst/>
          </a:prstGeom>
        </p:spPr>
        <p:txBody>
          <a:bodyPr vert="horz" wrap="square" lIns="0" tIns="12065" rIns="0" bIns="0" rtlCol="0">
            <a:spAutoFit/>
          </a:bodyPr>
          <a:lstStyle/>
          <a:p>
            <a:pPr marL="12700">
              <a:lnSpc>
                <a:spcPct val="100000"/>
              </a:lnSpc>
              <a:spcBef>
                <a:spcPts val="95"/>
              </a:spcBef>
            </a:pPr>
            <a:r>
              <a:rPr spc="-10" dirty="0"/>
              <a:t>Elements </a:t>
            </a:r>
            <a:r>
              <a:rPr spc="-5" dirty="0"/>
              <a:t>of Public</a:t>
            </a:r>
            <a:r>
              <a:rPr spc="75" dirty="0"/>
              <a:t> </a:t>
            </a:r>
            <a:r>
              <a:rPr spc="-5" dirty="0"/>
              <a:t>Notification</a:t>
            </a:r>
          </a:p>
        </p:txBody>
      </p:sp>
      <p:sp>
        <p:nvSpPr>
          <p:cNvPr id="13" name="object 13"/>
          <p:cNvSpPr txBox="1"/>
          <p:nvPr/>
        </p:nvSpPr>
        <p:spPr>
          <a:xfrm>
            <a:off x="753872" y="1850745"/>
            <a:ext cx="7913370" cy="4547235"/>
          </a:xfrm>
          <a:prstGeom prst="rect">
            <a:avLst/>
          </a:prstGeom>
        </p:spPr>
        <p:txBody>
          <a:bodyPr vert="horz" wrap="square" lIns="0" tIns="136525" rIns="0" bIns="0" rtlCol="0">
            <a:spAutoFit/>
          </a:bodyPr>
          <a:lstStyle/>
          <a:p>
            <a:pPr marL="12700">
              <a:lnSpc>
                <a:spcPct val="100000"/>
              </a:lnSpc>
              <a:spcBef>
                <a:spcPts val="1075"/>
              </a:spcBef>
            </a:pPr>
            <a:r>
              <a:rPr sz="1700" b="1" dirty="0">
                <a:latin typeface="Verdana"/>
                <a:cs typeface="Verdana"/>
              </a:rPr>
              <a:t>Program</a:t>
            </a:r>
            <a:r>
              <a:rPr sz="1700" b="1" spc="-30" dirty="0">
                <a:latin typeface="Verdana"/>
                <a:cs typeface="Verdana"/>
              </a:rPr>
              <a:t> </a:t>
            </a:r>
            <a:r>
              <a:rPr sz="1700" b="1" spc="-5" dirty="0">
                <a:latin typeface="Verdana"/>
                <a:cs typeface="Verdana"/>
              </a:rPr>
              <a:t>Availability</a:t>
            </a:r>
            <a:endParaRPr sz="1700" dirty="0">
              <a:latin typeface="Verdana"/>
              <a:cs typeface="Verdana"/>
            </a:endParaRPr>
          </a:p>
          <a:p>
            <a:pPr marL="633095" marR="120650">
              <a:lnSpc>
                <a:spcPct val="100000"/>
              </a:lnSpc>
              <a:spcBef>
                <a:spcPts val="975"/>
              </a:spcBef>
            </a:pPr>
            <a:r>
              <a:rPr sz="1700" dirty="0">
                <a:latin typeface="Verdana"/>
                <a:cs typeface="Verdana"/>
              </a:rPr>
              <a:t>Inform </a:t>
            </a:r>
            <a:r>
              <a:rPr sz="1700" spc="-5" dirty="0">
                <a:latin typeface="Verdana"/>
                <a:cs typeface="Verdana"/>
              </a:rPr>
              <a:t>applicants, </a:t>
            </a:r>
            <a:r>
              <a:rPr sz="1700" dirty="0">
                <a:latin typeface="Verdana"/>
                <a:cs typeface="Verdana"/>
              </a:rPr>
              <a:t>participants, and potentially </a:t>
            </a:r>
            <a:r>
              <a:rPr sz="1700" spc="-5" dirty="0">
                <a:latin typeface="Verdana"/>
                <a:cs typeface="Verdana"/>
              </a:rPr>
              <a:t>eligible </a:t>
            </a:r>
            <a:r>
              <a:rPr sz="1700" dirty="0">
                <a:latin typeface="Verdana"/>
                <a:cs typeface="Verdana"/>
              </a:rPr>
              <a:t>persons of  </a:t>
            </a:r>
            <a:r>
              <a:rPr sz="1700" spc="-5" dirty="0">
                <a:latin typeface="Verdana"/>
                <a:cs typeface="Verdana"/>
              </a:rPr>
              <a:t>their </a:t>
            </a:r>
            <a:r>
              <a:rPr sz="1700" dirty="0">
                <a:latin typeface="Verdana"/>
                <a:cs typeface="Verdana"/>
              </a:rPr>
              <a:t>program rights and responsibilities and </a:t>
            </a:r>
            <a:r>
              <a:rPr sz="1700" spc="-5" dirty="0">
                <a:latin typeface="Verdana"/>
                <a:cs typeface="Verdana"/>
              </a:rPr>
              <a:t>the </a:t>
            </a:r>
            <a:r>
              <a:rPr sz="1700" dirty="0">
                <a:latin typeface="Verdana"/>
                <a:cs typeface="Verdana"/>
              </a:rPr>
              <a:t>steps necessary  for</a:t>
            </a:r>
            <a:r>
              <a:rPr sz="1700" spc="-5" dirty="0">
                <a:latin typeface="Verdana"/>
                <a:cs typeface="Verdana"/>
              </a:rPr>
              <a:t> </a:t>
            </a:r>
            <a:r>
              <a:rPr sz="1700" dirty="0">
                <a:latin typeface="Verdana"/>
                <a:cs typeface="Verdana"/>
              </a:rPr>
              <a:t>participation</a:t>
            </a:r>
          </a:p>
          <a:p>
            <a:pPr marL="12700">
              <a:lnSpc>
                <a:spcPct val="100000"/>
              </a:lnSpc>
              <a:spcBef>
                <a:spcPts val="1570"/>
              </a:spcBef>
            </a:pPr>
            <a:r>
              <a:rPr sz="1700" b="1" spc="-5" dirty="0">
                <a:latin typeface="Verdana"/>
                <a:cs typeface="Verdana"/>
              </a:rPr>
              <a:t>Complaint</a:t>
            </a:r>
            <a:r>
              <a:rPr sz="1700" b="1" spc="-60" dirty="0">
                <a:latin typeface="Verdana"/>
                <a:cs typeface="Verdana"/>
              </a:rPr>
              <a:t> </a:t>
            </a:r>
            <a:r>
              <a:rPr sz="1700" b="1" spc="-5" dirty="0">
                <a:latin typeface="Verdana"/>
                <a:cs typeface="Verdana"/>
              </a:rPr>
              <a:t>Information</a:t>
            </a:r>
            <a:endParaRPr sz="1700" dirty="0">
              <a:latin typeface="Verdana"/>
              <a:cs typeface="Verdana"/>
            </a:endParaRPr>
          </a:p>
          <a:p>
            <a:pPr marL="643890" marR="46990">
              <a:lnSpc>
                <a:spcPct val="100000"/>
              </a:lnSpc>
              <a:spcBef>
                <a:spcPts val="975"/>
              </a:spcBef>
            </a:pPr>
            <a:r>
              <a:rPr sz="1700" dirty="0">
                <a:latin typeface="Verdana"/>
                <a:cs typeface="Verdana"/>
              </a:rPr>
              <a:t>Must advise </a:t>
            </a:r>
            <a:r>
              <a:rPr sz="1700" spc="-5" dirty="0">
                <a:latin typeface="Verdana"/>
                <a:cs typeface="Verdana"/>
              </a:rPr>
              <a:t>applicants </a:t>
            </a:r>
            <a:r>
              <a:rPr sz="1700" dirty="0">
                <a:latin typeface="Verdana"/>
                <a:cs typeface="Verdana"/>
              </a:rPr>
              <a:t>and participants </a:t>
            </a:r>
            <a:r>
              <a:rPr sz="1700" spc="-5" dirty="0">
                <a:latin typeface="Verdana"/>
                <a:cs typeface="Verdana"/>
              </a:rPr>
              <a:t>at the </a:t>
            </a:r>
            <a:r>
              <a:rPr sz="1700" dirty="0">
                <a:latin typeface="Verdana"/>
                <a:cs typeface="Verdana"/>
              </a:rPr>
              <a:t>service </a:t>
            </a:r>
            <a:r>
              <a:rPr sz="1700" spc="-5" dirty="0">
                <a:latin typeface="Verdana"/>
                <a:cs typeface="Verdana"/>
              </a:rPr>
              <a:t>delivery  </a:t>
            </a:r>
            <a:r>
              <a:rPr sz="1700" dirty="0">
                <a:latin typeface="Verdana"/>
                <a:cs typeface="Verdana"/>
              </a:rPr>
              <a:t>point of </a:t>
            </a:r>
            <a:r>
              <a:rPr sz="1700" spc="-5" dirty="0">
                <a:latin typeface="Verdana"/>
                <a:cs typeface="Verdana"/>
              </a:rPr>
              <a:t>their right to </a:t>
            </a:r>
            <a:r>
              <a:rPr sz="1700" dirty="0">
                <a:latin typeface="Verdana"/>
                <a:cs typeface="Verdana"/>
              </a:rPr>
              <a:t>file a </a:t>
            </a:r>
            <a:r>
              <a:rPr sz="1700" spc="-5" dirty="0">
                <a:latin typeface="Verdana"/>
                <a:cs typeface="Verdana"/>
              </a:rPr>
              <a:t>complaint, </a:t>
            </a:r>
            <a:r>
              <a:rPr sz="1700" dirty="0">
                <a:latin typeface="Verdana"/>
                <a:cs typeface="Verdana"/>
              </a:rPr>
              <a:t>how </a:t>
            </a:r>
            <a:r>
              <a:rPr sz="1700" spc="-5" dirty="0">
                <a:latin typeface="Verdana"/>
                <a:cs typeface="Verdana"/>
              </a:rPr>
              <a:t>to </a:t>
            </a:r>
            <a:r>
              <a:rPr sz="1700" dirty="0">
                <a:latin typeface="Verdana"/>
                <a:cs typeface="Verdana"/>
              </a:rPr>
              <a:t>file a </a:t>
            </a:r>
            <a:r>
              <a:rPr sz="1700" spc="-5" dirty="0">
                <a:latin typeface="Verdana"/>
                <a:cs typeface="Verdana"/>
              </a:rPr>
              <a:t>complaint, </a:t>
            </a:r>
            <a:r>
              <a:rPr sz="1700" dirty="0">
                <a:latin typeface="Verdana"/>
                <a:cs typeface="Verdana"/>
              </a:rPr>
              <a:t>and  </a:t>
            </a:r>
            <a:r>
              <a:rPr sz="1700" spc="-5" dirty="0">
                <a:latin typeface="Verdana"/>
                <a:cs typeface="Verdana"/>
              </a:rPr>
              <a:t>the complaint procedures</a:t>
            </a:r>
            <a:endParaRPr sz="1700" dirty="0">
              <a:latin typeface="Verdana"/>
              <a:cs typeface="Verdana"/>
            </a:endParaRPr>
          </a:p>
          <a:p>
            <a:pPr marL="12700">
              <a:lnSpc>
                <a:spcPct val="100000"/>
              </a:lnSpc>
              <a:spcBef>
                <a:spcPts val="1570"/>
              </a:spcBef>
            </a:pPr>
            <a:r>
              <a:rPr sz="1700" b="1" spc="-5" dirty="0">
                <a:latin typeface="Verdana"/>
                <a:cs typeface="Verdana"/>
              </a:rPr>
              <a:t>Nondiscrimination</a:t>
            </a:r>
            <a:r>
              <a:rPr sz="1700" b="1" spc="-50" dirty="0">
                <a:latin typeface="Verdana"/>
                <a:cs typeface="Verdana"/>
              </a:rPr>
              <a:t> </a:t>
            </a:r>
            <a:r>
              <a:rPr sz="1700" b="1" spc="-5" dirty="0">
                <a:latin typeface="Verdana"/>
                <a:cs typeface="Verdana"/>
              </a:rPr>
              <a:t>Statement</a:t>
            </a:r>
            <a:endParaRPr sz="1700" dirty="0">
              <a:latin typeface="Verdana"/>
              <a:cs typeface="Verdana"/>
            </a:endParaRPr>
          </a:p>
          <a:p>
            <a:pPr marL="641985" marR="5080">
              <a:lnSpc>
                <a:spcPct val="100000"/>
              </a:lnSpc>
              <a:spcBef>
                <a:spcPts val="975"/>
              </a:spcBef>
              <a:tabLst>
                <a:tab pos="5047615" algn="l"/>
                <a:tab pos="7633334" algn="l"/>
              </a:tabLst>
            </a:pPr>
            <a:r>
              <a:rPr sz="1700" dirty="0">
                <a:latin typeface="Verdana"/>
                <a:cs typeface="Verdana"/>
              </a:rPr>
              <a:t>All information </a:t>
            </a:r>
            <a:r>
              <a:rPr sz="1700" spc="-5" dirty="0">
                <a:latin typeface="Verdana"/>
                <a:cs typeface="Verdana"/>
              </a:rPr>
              <a:t>materials </a:t>
            </a:r>
            <a:r>
              <a:rPr sz="1700" dirty="0">
                <a:latin typeface="Verdana"/>
                <a:cs typeface="Verdana"/>
              </a:rPr>
              <a:t>and sources, </a:t>
            </a:r>
            <a:r>
              <a:rPr sz="1700" spc="-5" dirty="0">
                <a:latin typeface="Verdana"/>
                <a:cs typeface="Verdana"/>
              </a:rPr>
              <a:t>including websites, </a:t>
            </a:r>
            <a:r>
              <a:rPr sz="1700" dirty="0">
                <a:latin typeface="Verdana"/>
                <a:cs typeface="Verdana"/>
              </a:rPr>
              <a:t>must  contain a</a:t>
            </a:r>
            <a:r>
              <a:rPr sz="1700" spc="5" dirty="0">
                <a:latin typeface="Verdana"/>
                <a:cs typeface="Verdana"/>
              </a:rPr>
              <a:t> </a:t>
            </a:r>
            <a:r>
              <a:rPr sz="1700" dirty="0">
                <a:latin typeface="Verdana"/>
                <a:cs typeface="Verdana"/>
              </a:rPr>
              <a:t>nondiscrimination</a:t>
            </a:r>
            <a:r>
              <a:rPr sz="1700" spc="-15" dirty="0">
                <a:latin typeface="Verdana"/>
                <a:cs typeface="Verdana"/>
              </a:rPr>
              <a:t> </a:t>
            </a:r>
            <a:r>
              <a:rPr sz="1700" dirty="0">
                <a:latin typeface="Verdana"/>
                <a:cs typeface="Verdana"/>
              </a:rPr>
              <a:t>statement.	The statement </a:t>
            </a:r>
            <a:r>
              <a:rPr sz="1700" spc="-5" dirty="0">
                <a:latin typeface="Verdana"/>
                <a:cs typeface="Verdana"/>
              </a:rPr>
              <a:t>is </a:t>
            </a:r>
            <a:r>
              <a:rPr sz="1700" dirty="0">
                <a:latin typeface="Verdana"/>
                <a:cs typeface="Verdana"/>
              </a:rPr>
              <a:t>not  required </a:t>
            </a:r>
            <a:r>
              <a:rPr sz="1700" spc="-5" dirty="0">
                <a:latin typeface="Verdana"/>
                <a:cs typeface="Verdana"/>
              </a:rPr>
              <a:t>to be </a:t>
            </a:r>
            <a:r>
              <a:rPr sz="1700" dirty="0">
                <a:latin typeface="Verdana"/>
                <a:cs typeface="Verdana"/>
              </a:rPr>
              <a:t>included on every </a:t>
            </a:r>
            <a:r>
              <a:rPr sz="1700" spc="-5" dirty="0">
                <a:latin typeface="Verdana"/>
                <a:cs typeface="Verdana"/>
              </a:rPr>
              <a:t>page </a:t>
            </a:r>
            <a:r>
              <a:rPr sz="1700" dirty="0">
                <a:latin typeface="Verdana"/>
                <a:cs typeface="Verdana"/>
              </a:rPr>
              <a:t>of </a:t>
            </a:r>
            <a:r>
              <a:rPr sz="1700" spc="-5" dirty="0">
                <a:latin typeface="Verdana"/>
                <a:cs typeface="Verdana"/>
              </a:rPr>
              <a:t>the</a:t>
            </a:r>
            <a:r>
              <a:rPr sz="1700" spc="75" dirty="0">
                <a:latin typeface="Verdana"/>
                <a:cs typeface="Verdana"/>
              </a:rPr>
              <a:t> </a:t>
            </a:r>
            <a:r>
              <a:rPr sz="1700" spc="-5" dirty="0">
                <a:latin typeface="Verdana"/>
                <a:cs typeface="Verdana"/>
              </a:rPr>
              <a:t>program</a:t>
            </a:r>
            <a:r>
              <a:rPr sz="1700" spc="0" dirty="0">
                <a:latin typeface="Verdana"/>
                <a:cs typeface="Verdana"/>
              </a:rPr>
              <a:t> </a:t>
            </a:r>
            <a:r>
              <a:rPr sz="1700" spc="-5" dirty="0">
                <a:latin typeface="Verdana"/>
                <a:cs typeface="Verdana"/>
              </a:rPr>
              <a:t>website.	</a:t>
            </a:r>
            <a:r>
              <a:rPr sz="1700" dirty="0">
                <a:latin typeface="Verdana"/>
                <a:cs typeface="Verdana"/>
              </a:rPr>
              <a:t>At  a minimum the </a:t>
            </a:r>
            <a:r>
              <a:rPr sz="1700" spc="-5" dirty="0">
                <a:latin typeface="Verdana"/>
                <a:cs typeface="Verdana"/>
              </a:rPr>
              <a:t>nondiscrimination statement </a:t>
            </a:r>
            <a:r>
              <a:rPr sz="1700" dirty="0">
                <a:latin typeface="Verdana"/>
                <a:cs typeface="Verdana"/>
              </a:rPr>
              <a:t>or a link to </a:t>
            </a:r>
            <a:r>
              <a:rPr sz="1700" spc="-5" dirty="0">
                <a:latin typeface="Verdana"/>
                <a:cs typeface="Verdana"/>
              </a:rPr>
              <a:t>it </a:t>
            </a:r>
            <a:r>
              <a:rPr sz="1700" dirty="0">
                <a:latin typeface="Verdana"/>
                <a:cs typeface="Verdana"/>
              </a:rPr>
              <a:t>must </a:t>
            </a:r>
            <a:r>
              <a:rPr sz="1700" spc="-5" dirty="0">
                <a:latin typeface="Verdana"/>
                <a:cs typeface="Verdana"/>
              </a:rPr>
              <a:t>be  included </a:t>
            </a:r>
            <a:r>
              <a:rPr sz="1700" dirty="0">
                <a:latin typeface="Verdana"/>
                <a:cs typeface="Verdana"/>
              </a:rPr>
              <a:t>on </a:t>
            </a:r>
            <a:r>
              <a:rPr sz="1700" spc="-5" dirty="0">
                <a:latin typeface="Verdana"/>
                <a:cs typeface="Verdana"/>
              </a:rPr>
              <a:t>the </a:t>
            </a:r>
            <a:r>
              <a:rPr sz="1700" dirty="0">
                <a:latin typeface="Verdana"/>
                <a:cs typeface="Verdana"/>
              </a:rPr>
              <a:t>home </a:t>
            </a:r>
            <a:r>
              <a:rPr sz="1700" spc="-5" dirty="0">
                <a:latin typeface="Verdana"/>
                <a:cs typeface="Verdana"/>
              </a:rPr>
              <a:t>page </a:t>
            </a:r>
            <a:r>
              <a:rPr sz="1700" dirty="0">
                <a:latin typeface="Verdana"/>
                <a:cs typeface="Verdana"/>
              </a:rPr>
              <a:t>of </a:t>
            </a:r>
            <a:r>
              <a:rPr sz="1700" spc="-5" dirty="0">
                <a:latin typeface="Verdana"/>
                <a:cs typeface="Verdana"/>
              </a:rPr>
              <a:t>the </a:t>
            </a:r>
            <a:r>
              <a:rPr sz="1700" dirty="0">
                <a:latin typeface="Verdana"/>
                <a:cs typeface="Verdana"/>
              </a:rPr>
              <a:t>program</a:t>
            </a:r>
            <a:r>
              <a:rPr sz="1700" spc="0" dirty="0">
                <a:latin typeface="Verdana"/>
                <a:cs typeface="Verdana"/>
              </a:rPr>
              <a:t> </a:t>
            </a:r>
            <a:r>
              <a:rPr sz="1700" dirty="0">
                <a:latin typeface="Verdana"/>
                <a:cs typeface="Verdana"/>
              </a:rPr>
              <a:t>information.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65860" y="1225296"/>
            <a:ext cx="6630161"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409446" y="1332992"/>
            <a:ext cx="6172835" cy="452120"/>
          </a:xfrm>
          <a:prstGeom prst="rect">
            <a:avLst/>
          </a:prstGeom>
        </p:spPr>
        <p:txBody>
          <a:bodyPr vert="horz" wrap="square" lIns="0" tIns="12065" rIns="0" bIns="0" rtlCol="0">
            <a:spAutoFit/>
          </a:bodyPr>
          <a:lstStyle/>
          <a:p>
            <a:pPr marL="12700">
              <a:lnSpc>
                <a:spcPct val="100000"/>
              </a:lnSpc>
              <a:spcBef>
                <a:spcPts val="95"/>
              </a:spcBef>
            </a:pPr>
            <a:r>
              <a:rPr spc="-10" dirty="0"/>
              <a:t>Elements </a:t>
            </a:r>
            <a:r>
              <a:rPr spc="-5" dirty="0"/>
              <a:t>of Public</a:t>
            </a:r>
            <a:r>
              <a:rPr spc="75" dirty="0"/>
              <a:t> </a:t>
            </a:r>
            <a:r>
              <a:rPr spc="-5" dirty="0"/>
              <a:t>Notification</a:t>
            </a:r>
          </a:p>
        </p:txBody>
      </p:sp>
      <p:sp>
        <p:nvSpPr>
          <p:cNvPr id="14" name="object 14"/>
          <p:cNvSpPr txBox="1"/>
          <p:nvPr/>
        </p:nvSpPr>
        <p:spPr>
          <a:xfrm>
            <a:off x="8759443" y="6617237"/>
            <a:ext cx="187325" cy="179705"/>
          </a:xfrm>
          <a:prstGeom prst="rect">
            <a:avLst/>
          </a:prstGeom>
        </p:spPr>
        <p:txBody>
          <a:bodyPr vert="horz" wrap="square" lIns="0" tIns="12700" rIns="0" bIns="0" rtlCol="0">
            <a:spAutoFit/>
          </a:bodyPr>
          <a:lstStyle/>
          <a:p>
            <a:pPr marL="12700">
              <a:lnSpc>
                <a:spcPct val="100000"/>
              </a:lnSpc>
              <a:spcBef>
                <a:spcPts val="100"/>
              </a:spcBef>
            </a:pPr>
            <a:r>
              <a:rPr sz="1000" spc="-5" dirty="0">
                <a:latin typeface="Verdana"/>
                <a:cs typeface="Verdana"/>
              </a:rPr>
              <a:t>11</a:t>
            </a:r>
            <a:endParaRPr sz="1000" dirty="0">
              <a:latin typeface="Verdana"/>
              <a:cs typeface="Verdana"/>
            </a:endParaRPr>
          </a:p>
        </p:txBody>
      </p:sp>
      <p:sp>
        <p:nvSpPr>
          <p:cNvPr id="13" name="object 13"/>
          <p:cNvSpPr txBox="1"/>
          <p:nvPr/>
        </p:nvSpPr>
        <p:spPr>
          <a:xfrm>
            <a:off x="499973" y="1880742"/>
            <a:ext cx="7960359" cy="4732020"/>
          </a:xfrm>
          <a:prstGeom prst="rect">
            <a:avLst/>
          </a:prstGeom>
        </p:spPr>
        <p:txBody>
          <a:bodyPr vert="horz" wrap="square" lIns="0" tIns="12065" rIns="0" bIns="0" rtlCol="0">
            <a:spAutoFit/>
          </a:bodyPr>
          <a:lstStyle/>
          <a:p>
            <a:pPr marL="12700">
              <a:lnSpc>
                <a:spcPct val="100000"/>
              </a:lnSpc>
              <a:spcBef>
                <a:spcPts val="95"/>
              </a:spcBef>
            </a:pPr>
            <a:r>
              <a:rPr sz="1900" spc="-5" dirty="0">
                <a:latin typeface="Verdana"/>
                <a:cs typeface="Verdana"/>
              </a:rPr>
              <a:t>State agencies and </a:t>
            </a:r>
            <a:r>
              <a:rPr sz="1900" spc="-10" dirty="0">
                <a:latin typeface="Verdana"/>
                <a:cs typeface="Verdana"/>
              </a:rPr>
              <a:t>their </a:t>
            </a:r>
            <a:r>
              <a:rPr sz="1900" spc="-5" dirty="0">
                <a:latin typeface="Verdana"/>
                <a:cs typeface="Verdana"/>
              </a:rPr>
              <a:t>subrecipients</a:t>
            </a:r>
            <a:r>
              <a:rPr sz="1900" spc="100" dirty="0">
                <a:latin typeface="Verdana"/>
                <a:cs typeface="Verdana"/>
              </a:rPr>
              <a:t> </a:t>
            </a:r>
            <a:r>
              <a:rPr sz="1900" spc="-5" dirty="0">
                <a:latin typeface="Verdana"/>
                <a:cs typeface="Verdana"/>
              </a:rPr>
              <a:t>must:</a:t>
            </a:r>
            <a:endParaRPr sz="1900" dirty="0">
              <a:latin typeface="Verdana"/>
              <a:cs typeface="Verdana"/>
            </a:endParaRPr>
          </a:p>
          <a:p>
            <a:pPr>
              <a:lnSpc>
                <a:spcPct val="100000"/>
              </a:lnSpc>
              <a:spcBef>
                <a:spcPts val="20"/>
              </a:spcBef>
            </a:pPr>
            <a:endParaRPr sz="2900" dirty="0">
              <a:latin typeface="Times New Roman"/>
              <a:cs typeface="Times New Roman"/>
            </a:endParaRPr>
          </a:p>
          <a:p>
            <a:pPr marL="927100" indent="-571500">
              <a:lnSpc>
                <a:spcPct val="100000"/>
              </a:lnSpc>
              <a:buFont typeface="Wingdings"/>
              <a:buChar char=""/>
              <a:tabLst>
                <a:tab pos="680085" algn="l"/>
                <a:tab pos="680720" algn="l"/>
              </a:tabLst>
            </a:pPr>
            <a:r>
              <a:rPr sz="1700" dirty="0">
                <a:latin typeface="Verdana"/>
                <a:cs typeface="Verdana"/>
              </a:rPr>
              <a:t>Make program information </a:t>
            </a:r>
            <a:r>
              <a:rPr sz="1700" spc="-5" dirty="0">
                <a:latin typeface="Verdana"/>
                <a:cs typeface="Verdana"/>
              </a:rPr>
              <a:t>available to the </a:t>
            </a:r>
            <a:r>
              <a:rPr sz="1700" dirty="0">
                <a:latin typeface="Verdana"/>
                <a:cs typeface="Verdana"/>
              </a:rPr>
              <a:t>public </a:t>
            </a:r>
            <a:r>
              <a:rPr sz="1700" spc="-5" dirty="0">
                <a:latin typeface="Verdana"/>
                <a:cs typeface="Verdana"/>
              </a:rPr>
              <a:t>upon</a:t>
            </a:r>
            <a:r>
              <a:rPr sz="1700" dirty="0">
                <a:latin typeface="Verdana"/>
                <a:cs typeface="Verdana"/>
              </a:rPr>
              <a:t> request</a:t>
            </a:r>
          </a:p>
          <a:p>
            <a:pPr>
              <a:lnSpc>
                <a:spcPct val="100000"/>
              </a:lnSpc>
              <a:spcBef>
                <a:spcPts val="45"/>
              </a:spcBef>
              <a:buFont typeface="Wingdings"/>
              <a:buChar char=""/>
            </a:pPr>
            <a:endParaRPr sz="2800" dirty="0">
              <a:latin typeface="Times New Roman"/>
              <a:cs typeface="Times New Roman"/>
            </a:endParaRPr>
          </a:p>
          <a:p>
            <a:pPr marL="927100" indent="-571500">
              <a:lnSpc>
                <a:spcPct val="100000"/>
              </a:lnSpc>
              <a:buFont typeface="Wingdings"/>
              <a:buChar char=""/>
              <a:tabLst>
                <a:tab pos="680085" algn="l"/>
                <a:tab pos="680720" algn="l"/>
              </a:tabLst>
            </a:pPr>
            <a:r>
              <a:rPr sz="1700" dirty="0">
                <a:latin typeface="Verdana"/>
                <a:cs typeface="Verdana"/>
              </a:rPr>
              <a:t>Prominently </a:t>
            </a:r>
            <a:r>
              <a:rPr sz="1700" spc="-10" dirty="0">
                <a:latin typeface="Verdana"/>
                <a:cs typeface="Verdana"/>
              </a:rPr>
              <a:t>display </a:t>
            </a:r>
            <a:r>
              <a:rPr sz="1700" spc="-5" dirty="0">
                <a:latin typeface="Verdana"/>
                <a:cs typeface="Verdana"/>
              </a:rPr>
              <a:t>the </a:t>
            </a:r>
            <a:r>
              <a:rPr sz="1700" dirty="0">
                <a:latin typeface="Verdana"/>
                <a:cs typeface="Verdana"/>
              </a:rPr>
              <a:t>“And Justice for </a:t>
            </a:r>
            <a:r>
              <a:rPr sz="1700" spc="-5" dirty="0">
                <a:latin typeface="Verdana"/>
                <a:cs typeface="Verdana"/>
              </a:rPr>
              <a:t>All”</a:t>
            </a:r>
            <a:r>
              <a:rPr sz="1700" spc="-70" dirty="0">
                <a:latin typeface="Verdana"/>
                <a:cs typeface="Verdana"/>
              </a:rPr>
              <a:t> </a:t>
            </a:r>
            <a:r>
              <a:rPr sz="1700" dirty="0">
                <a:latin typeface="Verdana"/>
                <a:cs typeface="Verdana"/>
              </a:rPr>
              <a:t>poster</a:t>
            </a:r>
          </a:p>
          <a:p>
            <a:pPr>
              <a:lnSpc>
                <a:spcPct val="100000"/>
              </a:lnSpc>
              <a:spcBef>
                <a:spcPts val="45"/>
              </a:spcBef>
              <a:buFont typeface="Wingdings"/>
              <a:buChar char=""/>
            </a:pPr>
            <a:endParaRPr sz="2800" dirty="0">
              <a:latin typeface="Times New Roman"/>
              <a:cs typeface="Times New Roman"/>
            </a:endParaRPr>
          </a:p>
          <a:p>
            <a:pPr marL="927100" indent="-571500">
              <a:lnSpc>
                <a:spcPts val="1839"/>
              </a:lnSpc>
              <a:buFont typeface="Wingdings"/>
              <a:buChar char=""/>
              <a:tabLst>
                <a:tab pos="680085" algn="l"/>
                <a:tab pos="680720" algn="l"/>
              </a:tabLst>
            </a:pPr>
            <a:r>
              <a:rPr sz="1700" dirty="0">
                <a:latin typeface="Verdana"/>
                <a:cs typeface="Verdana"/>
              </a:rPr>
              <a:t>Inform potentially </a:t>
            </a:r>
            <a:r>
              <a:rPr sz="1700" spc="-5" dirty="0">
                <a:latin typeface="Verdana"/>
                <a:cs typeface="Verdana"/>
              </a:rPr>
              <a:t>eligible </a:t>
            </a:r>
            <a:r>
              <a:rPr sz="1700" dirty="0">
                <a:latin typeface="Verdana"/>
                <a:cs typeface="Verdana"/>
              </a:rPr>
              <a:t>persons, </a:t>
            </a:r>
            <a:r>
              <a:rPr sz="1700" spc="-5" dirty="0">
                <a:latin typeface="Verdana"/>
                <a:cs typeface="Verdana"/>
              </a:rPr>
              <a:t>applicants, </a:t>
            </a:r>
            <a:r>
              <a:rPr sz="1700" dirty="0">
                <a:latin typeface="Verdana"/>
                <a:cs typeface="Verdana"/>
              </a:rPr>
              <a:t>participants</a:t>
            </a:r>
            <a:r>
              <a:rPr sz="1700" spc="-30" dirty="0">
                <a:latin typeface="Verdana"/>
                <a:cs typeface="Verdana"/>
              </a:rPr>
              <a:t> </a:t>
            </a:r>
            <a:r>
              <a:rPr sz="1700" dirty="0">
                <a:latin typeface="Verdana"/>
                <a:cs typeface="Verdana"/>
              </a:rPr>
              <a:t>and</a:t>
            </a:r>
          </a:p>
          <a:p>
            <a:pPr marL="927100">
              <a:lnSpc>
                <a:spcPts val="1839"/>
              </a:lnSpc>
            </a:pPr>
            <a:r>
              <a:rPr sz="1700" dirty="0">
                <a:latin typeface="Verdana"/>
                <a:cs typeface="Verdana"/>
              </a:rPr>
              <a:t>grassroots organizations of programs or changes </a:t>
            </a:r>
            <a:r>
              <a:rPr sz="1700" spc="-5" dirty="0">
                <a:latin typeface="Verdana"/>
                <a:cs typeface="Verdana"/>
              </a:rPr>
              <a:t>in</a:t>
            </a:r>
            <a:r>
              <a:rPr sz="1700" spc="-20" dirty="0">
                <a:latin typeface="Verdana"/>
                <a:cs typeface="Verdana"/>
              </a:rPr>
              <a:t> </a:t>
            </a:r>
            <a:r>
              <a:rPr sz="1700" spc="-5" dirty="0">
                <a:latin typeface="Verdana"/>
                <a:cs typeface="Verdana"/>
              </a:rPr>
              <a:t>programs</a:t>
            </a:r>
            <a:endParaRPr sz="1700" dirty="0">
              <a:latin typeface="Verdana"/>
              <a:cs typeface="Verdana"/>
            </a:endParaRPr>
          </a:p>
          <a:p>
            <a:pPr>
              <a:lnSpc>
                <a:spcPct val="100000"/>
              </a:lnSpc>
            </a:pPr>
            <a:endParaRPr sz="2000" dirty="0">
              <a:latin typeface="Times New Roman"/>
              <a:cs typeface="Times New Roman"/>
            </a:endParaRPr>
          </a:p>
          <a:p>
            <a:pPr marL="927100" marR="193675" indent="-571500" algn="just">
              <a:lnSpc>
                <a:spcPts val="1630"/>
              </a:lnSpc>
              <a:spcBef>
                <a:spcPts val="1360"/>
              </a:spcBef>
              <a:buFont typeface="Wingdings"/>
              <a:buChar char=""/>
              <a:tabLst>
                <a:tab pos="680720" algn="l"/>
              </a:tabLst>
            </a:pPr>
            <a:r>
              <a:rPr sz="1700" spc="-5" dirty="0">
                <a:latin typeface="Verdana"/>
                <a:cs typeface="Verdana"/>
              </a:rPr>
              <a:t>Convey the </a:t>
            </a:r>
            <a:r>
              <a:rPr sz="1700" dirty="0">
                <a:latin typeface="Verdana"/>
                <a:cs typeface="Verdana"/>
              </a:rPr>
              <a:t>message of equal </a:t>
            </a:r>
            <a:r>
              <a:rPr sz="1700" spc="-5" dirty="0">
                <a:latin typeface="Verdana"/>
                <a:cs typeface="Verdana"/>
              </a:rPr>
              <a:t>opportunity in </a:t>
            </a:r>
            <a:r>
              <a:rPr sz="1700" dirty="0">
                <a:latin typeface="Verdana"/>
                <a:cs typeface="Verdana"/>
              </a:rPr>
              <a:t>all photos and other  graphics </a:t>
            </a:r>
            <a:r>
              <a:rPr sz="1700" spc="-5" dirty="0">
                <a:latin typeface="Verdana"/>
                <a:cs typeface="Verdana"/>
              </a:rPr>
              <a:t>that </a:t>
            </a:r>
            <a:r>
              <a:rPr sz="1700" dirty="0">
                <a:latin typeface="Verdana"/>
                <a:cs typeface="Verdana"/>
              </a:rPr>
              <a:t>are used </a:t>
            </a:r>
            <a:r>
              <a:rPr sz="1700" spc="-5" dirty="0">
                <a:latin typeface="Verdana"/>
                <a:cs typeface="Verdana"/>
              </a:rPr>
              <a:t>to provide </a:t>
            </a:r>
            <a:r>
              <a:rPr sz="1700" dirty="0">
                <a:latin typeface="Verdana"/>
                <a:cs typeface="Verdana"/>
              </a:rPr>
              <a:t>program or </a:t>
            </a:r>
            <a:r>
              <a:rPr sz="1700" spc="-5" dirty="0">
                <a:latin typeface="Verdana"/>
                <a:cs typeface="Verdana"/>
              </a:rPr>
              <a:t>program-related  information</a:t>
            </a:r>
            <a:endParaRPr sz="1700" dirty="0">
              <a:latin typeface="Verdana"/>
              <a:cs typeface="Verdana"/>
            </a:endParaRPr>
          </a:p>
          <a:p>
            <a:pPr>
              <a:lnSpc>
                <a:spcPct val="100000"/>
              </a:lnSpc>
              <a:buFont typeface="Wingdings"/>
              <a:buChar char=""/>
            </a:pPr>
            <a:endParaRPr sz="2000" dirty="0">
              <a:latin typeface="Times New Roman"/>
              <a:cs typeface="Times New Roman"/>
            </a:endParaRPr>
          </a:p>
          <a:p>
            <a:pPr marL="927100" marR="5080" indent="-567055">
              <a:lnSpc>
                <a:spcPts val="1630"/>
              </a:lnSpc>
              <a:spcBef>
                <a:spcPts val="1380"/>
              </a:spcBef>
              <a:buFont typeface="Wingdings"/>
              <a:buChar char=""/>
              <a:tabLst>
                <a:tab pos="758825" algn="l"/>
                <a:tab pos="759460" algn="l"/>
              </a:tabLst>
            </a:pPr>
            <a:r>
              <a:rPr sz="1700" dirty="0">
                <a:latin typeface="Verdana"/>
                <a:cs typeface="Verdana"/>
              </a:rPr>
              <a:t>Provide appropriate information </a:t>
            </a:r>
            <a:r>
              <a:rPr sz="1700" spc="-5" dirty="0">
                <a:latin typeface="Verdana"/>
                <a:cs typeface="Verdana"/>
              </a:rPr>
              <a:t>in </a:t>
            </a:r>
            <a:r>
              <a:rPr sz="1700" dirty="0">
                <a:latin typeface="Verdana"/>
                <a:cs typeface="Verdana"/>
              </a:rPr>
              <a:t>alternative formats for persons  </a:t>
            </a:r>
            <a:r>
              <a:rPr sz="1700" spc="-5" dirty="0">
                <a:latin typeface="Verdana"/>
                <a:cs typeface="Verdana"/>
              </a:rPr>
              <a:t>with disabilities </a:t>
            </a:r>
            <a:r>
              <a:rPr sz="1700" dirty="0">
                <a:latin typeface="Verdana"/>
                <a:cs typeface="Verdana"/>
              </a:rPr>
              <a:t>and </a:t>
            </a:r>
            <a:r>
              <a:rPr sz="1700" spc="-5" dirty="0">
                <a:latin typeface="Verdana"/>
                <a:cs typeface="Verdana"/>
              </a:rPr>
              <a:t>in the </a:t>
            </a:r>
            <a:r>
              <a:rPr sz="1700" dirty="0">
                <a:latin typeface="Verdana"/>
                <a:cs typeface="Verdana"/>
              </a:rPr>
              <a:t>appropriate </a:t>
            </a:r>
            <a:r>
              <a:rPr sz="1700" spc="-5" dirty="0">
                <a:latin typeface="Verdana"/>
                <a:cs typeface="Verdana"/>
              </a:rPr>
              <a:t>language(s) </a:t>
            </a:r>
            <a:r>
              <a:rPr sz="1700" dirty="0">
                <a:latin typeface="Verdana"/>
                <a:cs typeface="Verdana"/>
              </a:rPr>
              <a:t>for LEP  persons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383791" y="993647"/>
            <a:ext cx="6345174"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28394" y="1101979"/>
            <a:ext cx="5887720"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a:t>
            </a:r>
            <a:r>
              <a:rPr spc="55" dirty="0"/>
              <a:t> </a:t>
            </a:r>
            <a:r>
              <a:rPr spc="-10" dirty="0"/>
              <a:t>Statement</a:t>
            </a:r>
          </a:p>
        </p:txBody>
      </p:sp>
      <p:sp>
        <p:nvSpPr>
          <p:cNvPr id="13" name="object 13"/>
          <p:cNvSpPr txBox="1"/>
          <p:nvPr/>
        </p:nvSpPr>
        <p:spPr>
          <a:xfrm>
            <a:off x="1145844" y="1646935"/>
            <a:ext cx="7039609" cy="4781550"/>
          </a:xfrm>
          <a:prstGeom prst="rect">
            <a:avLst/>
          </a:prstGeom>
        </p:spPr>
        <p:txBody>
          <a:bodyPr vert="horz" wrap="square" lIns="0" tIns="12700" rIns="0" bIns="0" rtlCol="0">
            <a:spAutoFit/>
          </a:bodyPr>
          <a:lstStyle/>
          <a:p>
            <a:pPr marL="12700" marR="215900" algn="just">
              <a:lnSpc>
                <a:spcPct val="100000"/>
              </a:lnSpc>
              <a:spcBef>
                <a:spcPts val="100"/>
              </a:spcBef>
            </a:pPr>
            <a:r>
              <a:rPr sz="1200" spc="-20" dirty="0">
                <a:latin typeface="Times New Roman"/>
                <a:cs typeface="Times New Roman"/>
              </a:rPr>
              <a:t>In </a:t>
            </a:r>
            <a:r>
              <a:rPr sz="1200" spc="-5" dirty="0">
                <a:latin typeface="Times New Roman"/>
                <a:cs typeface="Times New Roman"/>
              </a:rPr>
              <a:t>accordance with Federal civil rights law and U.S. Department </a:t>
            </a:r>
            <a:r>
              <a:rPr sz="1200" dirty="0">
                <a:latin typeface="Times New Roman"/>
                <a:cs typeface="Times New Roman"/>
              </a:rPr>
              <a:t>of </a:t>
            </a:r>
            <a:r>
              <a:rPr sz="1200" spc="-5" dirty="0">
                <a:latin typeface="Times New Roman"/>
                <a:cs typeface="Times New Roman"/>
              </a:rPr>
              <a:t>Agriculture (USDA) civil rights regulations  and policies, </a:t>
            </a:r>
            <a:r>
              <a:rPr sz="1200" dirty="0">
                <a:latin typeface="Times New Roman"/>
                <a:cs typeface="Times New Roman"/>
              </a:rPr>
              <a:t>the </a:t>
            </a:r>
            <a:r>
              <a:rPr sz="1200" spc="-5" dirty="0">
                <a:latin typeface="Times New Roman"/>
                <a:cs typeface="Times New Roman"/>
              </a:rPr>
              <a:t>USDA, </a:t>
            </a:r>
            <a:r>
              <a:rPr sz="1200" dirty="0">
                <a:latin typeface="Times New Roman"/>
                <a:cs typeface="Times New Roman"/>
              </a:rPr>
              <a:t>its </a:t>
            </a:r>
            <a:r>
              <a:rPr sz="1200" spc="-5" dirty="0">
                <a:latin typeface="Times New Roman"/>
                <a:cs typeface="Times New Roman"/>
              </a:rPr>
              <a:t>Agencies, </a:t>
            </a:r>
            <a:r>
              <a:rPr sz="1200" spc="-10" dirty="0">
                <a:latin typeface="Times New Roman"/>
                <a:cs typeface="Times New Roman"/>
              </a:rPr>
              <a:t>offices, </a:t>
            </a:r>
            <a:r>
              <a:rPr sz="1200" spc="-5" dirty="0">
                <a:latin typeface="Times New Roman"/>
                <a:cs typeface="Times New Roman"/>
              </a:rPr>
              <a:t>and employees, and </a:t>
            </a:r>
            <a:r>
              <a:rPr sz="1200" dirty="0">
                <a:latin typeface="Times New Roman"/>
                <a:cs typeface="Times New Roman"/>
              </a:rPr>
              <a:t>institutions </a:t>
            </a:r>
            <a:r>
              <a:rPr sz="1200" spc="-5" dirty="0">
                <a:latin typeface="Times New Roman"/>
                <a:cs typeface="Times New Roman"/>
              </a:rPr>
              <a:t>participating </a:t>
            </a:r>
            <a:r>
              <a:rPr sz="1200" dirty="0">
                <a:latin typeface="Times New Roman"/>
                <a:cs typeface="Times New Roman"/>
              </a:rPr>
              <a:t>in or </a:t>
            </a:r>
            <a:r>
              <a:rPr sz="1200" spc="-5" dirty="0">
                <a:latin typeface="Times New Roman"/>
                <a:cs typeface="Times New Roman"/>
              </a:rPr>
              <a:t>administering  USDA programs are prohibited from discriminating based </a:t>
            </a:r>
            <a:r>
              <a:rPr sz="1200" dirty="0">
                <a:latin typeface="Times New Roman"/>
                <a:cs typeface="Times New Roman"/>
              </a:rPr>
              <a:t>on </a:t>
            </a:r>
            <a:r>
              <a:rPr sz="1200" spc="-5" dirty="0">
                <a:latin typeface="Times New Roman"/>
                <a:cs typeface="Times New Roman"/>
              </a:rPr>
              <a:t>race, </a:t>
            </a:r>
            <a:r>
              <a:rPr sz="1200" spc="-10" dirty="0">
                <a:latin typeface="Times New Roman"/>
                <a:cs typeface="Times New Roman"/>
              </a:rPr>
              <a:t>color, </a:t>
            </a:r>
            <a:r>
              <a:rPr sz="1200" spc="-5" dirty="0">
                <a:latin typeface="Times New Roman"/>
                <a:cs typeface="Times New Roman"/>
              </a:rPr>
              <a:t>national origin, sex, </a:t>
            </a:r>
            <a:r>
              <a:rPr sz="1200" spc="-10" dirty="0">
                <a:latin typeface="Times New Roman"/>
                <a:cs typeface="Times New Roman"/>
              </a:rPr>
              <a:t>disability, age, </a:t>
            </a:r>
            <a:r>
              <a:rPr sz="1200" dirty="0">
                <a:latin typeface="Times New Roman"/>
                <a:cs typeface="Times New Roman"/>
              </a:rPr>
              <a:t>or  </a:t>
            </a:r>
            <a:r>
              <a:rPr sz="1200" spc="-5" dirty="0">
                <a:latin typeface="Times New Roman"/>
                <a:cs typeface="Times New Roman"/>
              </a:rPr>
              <a:t>reprisal </a:t>
            </a:r>
            <a:r>
              <a:rPr sz="1200" dirty="0">
                <a:latin typeface="Times New Roman"/>
                <a:cs typeface="Times New Roman"/>
              </a:rPr>
              <a:t>or </a:t>
            </a:r>
            <a:r>
              <a:rPr sz="1200" spc="-5" dirty="0">
                <a:latin typeface="Times New Roman"/>
                <a:cs typeface="Times New Roman"/>
              </a:rPr>
              <a:t>retaliation </a:t>
            </a:r>
            <a:r>
              <a:rPr sz="1200" dirty="0">
                <a:latin typeface="Times New Roman"/>
                <a:cs typeface="Times New Roman"/>
              </a:rPr>
              <a:t>for prior </a:t>
            </a:r>
            <a:r>
              <a:rPr sz="1200" spc="-5" dirty="0">
                <a:latin typeface="Times New Roman"/>
                <a:cs typeface="Times New Roman"/>
              </a:rPr>
              <a:t>civil rights </a:t>
            </a:r>
            <a:r>
              <a:rPr sz="1200" dirty="0">
                <a:latin typeface="Times New Roman"/>
                <a:cs typeface="Times New Roman"/>
              </a:rPr>
              <a:t>activity in any </a:t>
            </a:r>
            <a:r>
              <a:rPr sz="1200" spc="-5" dirty="0">
                <a:latin typeface="Times New Roman"/>
                <a:cs typeface="Times New Roman"/>
              </a:rPr>
              <a:t>program </a:t>
            </a:r>
            <a:r>
              <a:rPr sz="1200" dirty="0">
                <a:latin typeface="Times New Roman"/>
                <a:cs typeface="Times New Roman"/>
              </a:rPr>
              <a:t>or </a:t>
            </a:r>
            <a:r>
              <a:rPr sz="1200" spc="-5" dirty="0">
                <a:latin typeface="Times New Roman"/>
                <a:cs typeface="Times New Roman"/>
              </a:rPr>
              <a:t>activity conducted </a:t>
            </a:r>
            <a:r>
              <a:rPr sz="1200" dirty="0">
                <a:latin typeface="Times New Roman"/>
                <a:cs typeface="Times New Roman"/>
              </a:rPr>
              <a:t>or </a:t>
            </a:r>
            <a:r>
              <a:rPr sz="1200" spc="-5" dirty="0">
                <a:latin typeface="Times New Roman"/>
                <a:cs typeface="Times New Roman"/>
              </a:rPr>
              <a:t>funded </a:t>
            </a:r>
            <a:r>
              <a:rPr sz="1200" dirty="0">
                <a:latin typeface="Times New Roman"/>
                <a:cs typeface="Times New Roman"/>
              </a:rPr>
              <a:t>by</a:t>
            </a:r>
            <a:r>
              <a:rPr sz="1200" spc="10" dirty="0">
                <a:latin typeface="Times New Roman"/>
                <a:cs typeface="Times New Roman"/>
              </a:rPr>
              <a:t> </a:t>
            </a:r>
            <a:r>
              <a:rPr sz="1200" spc="-5" dirty="0">
                <a:latin typeface="Times New Roman"/>
                <a:cs typeface="Times New Roman"/>
              </a:rPr>
              <a:t>USDA.</a:t>
            </a:r>
            <a:endParaRPr sz="1200" dirty="0">
              <a:latin typeface="Times New Roman"/>
              <a:cs typeface="Times New Roman"/>
            </a:endParaRPr>
          </a:p>
          <a:p>
            <a:pPr>
              <a:lnSpc>
                <a:spcPct val="100000"/>
              </a:lnSpc>
            </a:pPr>
            <a:endParaRPr sz="1250" dirty="0">
              <a:latin typeface="Times New Roman"/>
              <a:cs typeface="Times New Roman"/>
            </a:endParaRPr>
          </a:p>
          <a:p>
            <a:pPr marL="12700" marR="126364">
              <a:lnSpc>
                <a:spcPct val="100000"/>
              </a:lnSpc>
              <a:spcBef>
                <a:spcPts val="5"/>
              </a:spcBef>
            </a:pPr>
            <a:r>
              <a:rPr sz="1200" spc="-5" dirty="0">
                <a:latin typeface="Times New Roman"/>
                <a:cs typeface="Times New Roman"/>
              </a:rPr>
              <a:t>Persons </a:t>
            </a:r>
            <a:r>
              <a:rPr sz="1200" dirty="0">
                <a:latin typeface="Times New Roman"/>
                <a:cs typeface="Times New Roman"/>
              </a:rPr>
              <a:t>with </a:t>
            </a:r>
            <a:r>
              <a:rPr sz="1200" spc="-5" dirty="0">
                <a:latin typeface="Times New Roman"/>
                <a:cs typeface="Times New Roman"/>
              </a:rPr>
              <a:t>disabilities </a:t>
            </a:r>
            <a:r>
              <a:rPr sz="1200" dirty="0">
                <a:latin typeface="Times New Roman"/>
                <a:cs typeface="Times New Roman"/>
              </a:rPr>
              <a:t>who </a:t>
            </a:r>
            <a:r>
              <a:rPr sz="1200" spc="-5" dirty="0">
                <a:latin typeface="Times New Roman"/>
                <a:cs typeface="Times New Roman"/>
              </a:rPr>
              <a:t>require alternative means </a:t>
            </a:r>
            <a:r>
              <a:rPr sz="1200" dirty="0">
                <a:latin typeface="Times New Roman"/>
                <a:cs typeface="Times New Roman"/>
              </a:rPr>
              <a:t>of </a:t>
            </a:r>
            <a:r>
              <a:rPr sz="1200" spc="-5" dirty="0">
                <a:latin typeface="Times New Roman"/>
                <a:cs typeface="Times New Roman"/>
              </a:rPr>
              <a:t>communication </a:t>
            </a:r>
            <a:r>
              <a:rPr sz="1200" dirty="0">
                <a:latin typeface="Times New Roman"/>
                <a:cs typeface="Times New Roman"/>
              </a:rPr>
              <a:t>for </a:t>
            </a:r>
            <a:r>
              <a:rPr sz="1200" spc="-5" dirty="0">
                <a:latin typeface="Times New Roman"/>
                <a:cs typeface="Times New Roman"/>
              </a:rPr>
              <a:t>program information (e.g. Braille,  </a:t>
            </a:r>
            <a:r>
              <a:rPr sz="1200" spc="-10" dirty="0">
                <a:latin typeface="Times New Roman"/>
                <a:cs typeface="Times New Roman"/>
              </a:rPr>
              <a:t>large </a:t>
            </a:r>
            <a:r>
              <a:rPr sz="1200" dirty="0">
                <a:latin typeface="Times New Roman"/>
                <a:cs typeface="Times New Roman"/>
              </a:rPr>
              <a:t>print, </a:t>
            </a:r>
            <a:r>
              <a:rPr sz="1200" spc="-5" dirty="0">
                <a:latin typeface="Times New Roman"/>
                <a:cs typeface="Times New Roman"/>
              </a:rPr>
              <a:t>audiotape, American Sign </a:t>
            </a:r>
            <a:r>
              <a:rPr sz="1200" spc="-10" dirty="0">
                <a:latin typeface="Times New Roman"/>
                <a:cs typeface="Times New Roman"/>
              </a:rPr>
              <a:t>Language, </a:t>
            </a:r>
            <a:r>
              <a:rPr sz="1200" spc="-5" dirty="0">
                <a:latin typeface="Times New Roman"/>
                <a:cs typeface="Times New Roman"/>
              </a:rPr>
              <a:t>etc.), </a:t>
            </a:r>
            <a:r>
              <a:rPr sz="1200" dirty="0">
                <a:latin typeface="Times New Roman"/>
                <a:cs typeface="Times New Roman"/>
              </a:rPr>
              <a:t>should </a:t>
            </a:r>
            <a:r>
              <a:rPr sz="1200" spc="-5" dirty="0">
                <a:latin typeface="Times New Roman"/>
                <a:cs typeface="Times New Roman"/>
              </a:rPr>
              <a:t>contact </a:t>
            </a:r>
            <a:r>
              <a:rPr sz="1200" dirty="0">
                <a:latin typeface="Times New Roman"/>
                <a:cs typeface="Times New Roman"/>
              </a:rPr>
              <a:t>the </a:t>
            </a:r>
            <a:r>
              <a:rPr sz="1200" spc="-5" dirty="0">
                <a:latin typeface="Times New Roman"/>
                <a:cs typeface="Times New Roman"/>
              </a:rPr>
              <a:t>Agency </a:t>
            </a:r>
            <a:r>
              <a:rPr sz="1200" dirty="0">
                <a:latin typeface="Times New Roman"/>
                <a:cs typeface="Times New Roman"/>
              </a:rPr>
              <a:t>(State or </a:t>
            </a:r>
            <a:r>
              <a:rPr sz="1200" spc="-5" dirty="0">
                <a:latin typeface="Times New Roman"/>
                <a:cs typeface="Times New Roman"/>
              </a:rPr>
              <a:t>local) where </a:t>
            </a:r>
            <a:r>
              <a:rPr sz="1200" dirty="0">
                <a:latin typeface="Times New Roman"/>
                <a:cs typeface="Times New Roman"/>
              </a:rPr>
              <a:t>they  </a:t>
            </a:r>
            <a:r>
              <a:rPr sz="1200" spc="-5" dirty="0">
                <a:latin typeface="Times New Roman"/>
                <a:cs typeface="Times New Roman"/>
              </a:rPr>
              <a:t>applied </a:t>
            </a:r>
            <a:r>
              <a:rPr sz="1200" dirty="0">
                <a:latin typeface="Times New Roman"/>
                <a:cs typeface="Times New Roman"/>
              </a:rPr>
              <a:t>for </a:t>
            </a:r>
            <a:r>
              <a:rPr sz="1200" spc="-5" dirty="0">
                <a:latin typeface="Times New Roman"/>
                <a:cs typeface="Times New Roman"/>
              </a:rPr>
              <a:t>benefits. Individuals </a:t>
            </a:r>
            <a:r>
              <a:rPr sz="1200" dirty="0">
                <a:latin typeface="Times New Roman"/>
                <a:cs typeface="Times New Roman"/>
              </a:rPr>
              <a:t>who </a:t>
            </a:r>
            <a:r>
              <a:rPr sz="1200" spc="-5" dirty="0">
                <a:latin typeface="Times New Roman"/>
                <a:cs typeface="Times New Roman"/>
              </a:rPr>
              <a:t>are deaf, hard </a:t>
            </a:r>
            <a:r>
              <a:rPr sz="1200" dirty="0">
                <a:latin typeface="Times New Roman"/>
                <a:cs typeface="Times New Roman"/>
              </a:rPr>
              <a:t>of </a:t>
            </a:r>
            <a:r>
              <a:rPr sz="1200" spc="-5" dirty="0">
                <a:latin typeface="Times New Roman"/>
                <a:cs typeface="Times New Roman"/>
              </a:rPr>
              <a:t>hearing </a:t>
            </a:r>
            <a:r>
              <a:rPr sz="1200" dirty="0">
                <a:latin typeface="Times New Roman"/>
                <a:cs typeface="Times New Roman"/>
              </a:rPr>
              <a:t>or </a:t>
            </a:r>
            <a:r>
              <a:rPr sz="1200" spc="-5" dirty="0">
                <a:latin typeface="Times New Roman"/>
                <a:cs typeface="Times New Roman"/>
              </a:rPr>
              <a:t>have speech disabilities </a:t>
            </a:r>
            <a:r>
              <a:rPr sz="1200" dirty="0">
                <a:latin typeface="Times New Roman"/>
                <a:cs typeface="Times New Roman"/>
              </a:rPr>
              <a:t>may </a:t>
            </a:r>
            <a:r>
              <a:rPr sz="1200" spc="-5" dirty="0">
                <a:latin typeface="Times New Roman"/>
                <a:cs typeface="Times New Roman"/>
              </a:rPr>
              <a:t>contact USDA  through </a:t>
            </a:r>
            <a:r>
              <a:rPr sz="1200" dirty="0">
                <a:latin typeface="Times New Roman"/>
                <a:cs typeface="Times New Roman"/>
              </a:rPr>
              <a:t>the </a:t>
            </a:r>
            <a:r>
              <a:rPr sz="1200" spc="-5" dirty="0">
                <a:latin typeface="Times New Roman"/>
                <a:cs typeface="Times New Roman"/>
              </a:rPr>
              <a:t>Federal Relay Service at </a:t>
            </a:r>
            <a:r>
              <a:rPr sz="1200" dirty="0">
                <a:latin typeface="Times New Roman"/>
                <a:cs typeface="Times New Roman"/>
              </a:rPr>
              <a:t>(800) 877-8339. </a:t>
            </a:r>
            <a:r>
              <a:rPr sz="1200" spc="-10" dirty="0">
                <a:latin typeface="Times New Roman"/>
                <a:cs typeface="Times New Roman"/>
              </a:rPr>
              <a:t>Additionally, </a:t>
            </a:r>
            <a:r>
              <a:rPr sz="1200" spc="-5" dirty="0">
                <a:latin typeface="Times New Roman"/>
                <a:cs typeface="Times New Roman"/>
              </a:rPr>
              <a:t>program information </a:t>
            </a:r>
            <a:r>
              <a:rPr sz="1200" dirty="0">
                <a:latin typeface="Times New Roman"/>
                <a:cs typeface="Times New Roman"/>
              </a:rPr>
              <a:t>may be made </a:t>
            </a:r>
            <a:r>
              <a:rPr sz="1200" spc="-5" dirty="0">
                <a:latin typeface="Times New Roman"/>
                <a:cs typeface="Times New Roman"/>
              </a:rPr>
              <a:t>available  </a:t>
            </a:r>
            <a:r>
              <a:rPr sz="1200" dirty="0">
                <a:latin typeface="Times New Roman"/>
                <a:cs typeface="Times New Roman"/>
              </a:rPr>
              <a:t>in </a:t>
            </a:r>
            <a:r>
              <a:rPr sz="1200" spc="-10" dirty="0">
                <a:latin typeface="Times New Roman"/>
                <a:cs typeface="Times New Roman"/>
              </a:rPr>
              <a:t>languages </a:t>
            </a:r>
            <a:r>
              <a:rPr sz="1200" dirty="0">
                <a:latin typeface="Times New Roman"/>
                <a:cs typeface="Times New Roman"/>
              </a:rPr>
              <a:t>other than</a:t>
            </a:r>
            <a:r>
              <a:rPr sz="1200" spc="50" dirty="0">
                <a:latin typeface="Times New Roman"/>
                <a:cs typeface="Times New Roman"/>
              </a:rPr>
              <a:t> </a:t>
            </a:r>
            <a:r>
              <a:rPr sz="1200" spc="-5" dirty="0">
                <a:latin typeface="Times New Roman"/>
                <a:cs typeface="Times New Roman"/>
              </a:rPr>
              <a:t>English.</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marR="5080">
              <a:lnSpc>
                <a:spcPct val="100000"/>
              </a:lnSpc>
            </a:pPr>
            <a:r>
              <a:rPr sz="1200" spc="-45" dirty="0">
                <a:latin typeface="Times New Roman"/>
                <a:cs typeface="Times New Roman"/>
              </a:rPr>
              <a:t>To </a:t>
            </a:r>
            <a:r>
              <a:rPr sz="1200" dirty="0">
                <a:latin typeface="Times New Roman"/>
                <a:cs typeface="Times New Roman"/>
              </a:rPr>
              <a:t>file a </a:t>
            </a:r>
            <a:r>
              <a:rPr sz="1200" spc="-5" dirty="0">
                <a:latin typeface="Times New Roman"/>
                <a:cs typeface="Times New Roman"/>
              </a:rPr>
              <a:t>program complaint </a:t>
            </a:r>
            <a:r>
              <a:rPr sz="1200" dirty="0">
                <a:latin typeface="Times New Roman"/>
                <a:cs typeface="Times New Roman"/>
              </a:rPr>
              <a:t>of </a:t>
            </a:r>
            <a:r>
              <a:rPr sz="1200" spc="-5" dirty="0">
                <a:latin typeface="Times New Roman"/>
                <a:cs typeface="Times New Roman"/>
              </a:rPr>
              <a:t>discrimination, complete </a:t>
            </a:r>
            <a:r>
              <a:rPr sz="1200" dirty="0">
                <a:latin typeface="Times New Roman"/>
                <a:cs typeface="Times New Roman"/>
              </a:rPr>
              <a:t>the </a:t>
            </a:r>
            <a:r>
              <a:rPr sz="1200" u="sng" spc="-5" dirty="0">
                <a:solidFill>
                  <a:srgbClr val="970E39"/>
                </a:solidFill>
                <a:uFill>
                  <a:solidFill>
                    <a:srgbClr val="970E39"/>
                  </a:solidFill>
                </a:uFill>
                <a:latin typeface="Times New Roman"/>
                <a:cs typeface="Times New Roman"/>
                <a:hlinkClick r:id="rId4"/>
              </a:rPr>
              <a:t>USDA Program Discrimination Complaint Form</a:t>
            </a:r>
            <a:r>
              <a:rPr sz="1200" spc="-5" dirty="0">
                <a:latin typeface="Times New Roman"/>
                <a:cs typeface="Times New Roman"/>
              </a:rPr>
              <a:t>,  (AD-3027) found online at: </a:t>
            </a:r>
            <a:r>
              <a:rPr sz="1200" u="sng" spc="-5" dirty="0">
                <a:solidFill>
                  <a:srgbClr val="970E39"/>
                </a:solidFill>
                <a:uFill>
                  <a:solidFill>
                    <a:srgbClr val="970E39"/>
                  </a:solidFill>
                </a:uFill>
                <a:latin typeface="Times New Roman"/>
                <a:cs typeface="Times New Roman"/>
                <a:hlinkClick r:id="rId5"/>
              </a:rPr>
              <a:t>http://www.ascr.usda.gov/complaint_filing_cust.html</a:t>
            </a:r>
            <a:r>
              <a:rPr sz="1200" spc="-5" dirty="0">
                <a:latin typeface="Times New Roman"/>
                <a:cs typeface="Times New Roman"/>
              </a:rPr>
              <a:t>, and at any USDA </a:t>
            </a:r>
            <a:r>
              <a:rPr sz="1200" spc="-10" dirty="0">
                <a:latin typeface="Times New Roman"/>
                <a:cs typeface="Times New Roman"/>
              </a:rPr>
              <a:t>office, </a:t>
            </a:r>
            <a:r>
              <a:rPr sz="1200" dirty="0">
                <a:latin typeface="Times New Roman"/>
                <a:cs typeface="Times New Roman"/>
              </a:rPr>
              <a:t>or  </a:t>
            </a:r>
            <a:r>
              <a:rPr sz="1200" spc="-5" dirty="0">
                <a:latin typeface="Times New Roman"/>
                <a:cs typeface="Times New Roman"/>
              </a:rPr>
              <a:t>write </a:t>
            </a:r>
            <a:r>
              <a:rPr sz="1200" dirty="0">
                <a:latin typeface="Times New Roman"/>
                <a:cs typeface="Times New Roman"/>
              </a:rPr>
              <a:t>a letter </a:t>
            </a:r>
            <a:r>
              <a:rPr sz="1200" spc="-5" dirty="0">
                <a:latin typeface="Times New Roman"/>
                <a:cs typeface="Times New Roman"/>
              </a:rPr>
              <a:t>addressed </a:t>
            </a:r>
            <a:r>
              <a:rPr sz="1200" dirty="0">
                <a:latin typeface="Times New Roman"/>
                <a:cs typeface="Times New Roman"/>
              </a:rPr>
              <a:t>to </a:t>
            </a:r>
            <a:r>
              <a:rPr sz="1200" spc="-5" dirty="0">
                <a:latin typeface="Times New Roman"/>
                <a:cs typeface="Times New Roman"/>
              </a:rPr>
              <a:t>USDA and provide </a:t>
            </a:r>
            <a:r>
              <a:rPr sz="1200" dirty="0">
                <a:latin typeface="Times New Roman"/>
                <a:cs typeface="Times New Roman"/>
              </a:rPr>
              <a:t>in the letter </a:t>
            </a:r>
            <a:r>
              <a:rPr sz="1200" spc="-5" dirty="0">
                <a:latin typeface="Times New Roman"/>
                <a:cs typeface="Times New Roman"/>
              </a:rPr>
              <a:t>all </a:t>
            </a:r>
            <a:r>
              <a:rPr sz="1200" dirty="0">
                <a:latin typeface="Times New Roman"/>
                <a:cs typeface="Times New Roman"/>
              </a:rPr>
              <a:t>of the </a:t>
            </a:r>
            <a:r>
              <a:rPr sz="1200" spc="-5" dirty="0">
                <a:latin typeface="Times New Roman"/>
                <a:cs typeface="Times New Roman"/>
              </a:rPr>
              <a:t>information requested </a:t>
            </a:r>
            <a:r>
              <a:rPr sz="1200" dirty="0">
                <a:latin typeface="Times New Roman"/>
                <a:cs typeface="Times New Roman"/>
              </a:rPr>
              <a:t>in the </a:t>
            </a:r>
            <a:r>
              <a:rPr sz="1200" spc="-5" dirty="0">
                <a:latin typeface="Times New Roman"/>
                <a:cs typeface="Times New Roman"/>
              </a:rPr>
              <a:t>form. </a:t>
            </a:r>
            <a:r>
              <a:rPr sz="1200" spc="-45" dirty="0">
                <a:latin typeface="Times New Roman"/>
                <a:cs typeface="Times New Roman"/>
              </a:rPr>
              <a:t>To </a:t>
            </a:r>
            <a:r>
              <a:rPr sz="1200" spc="-5" dirty="0">
                <a:latin typeface="Times New Roman"/>
                <a:cs typeface="Times New Roman"/>
              </a:rPr>
              <a:t>request </a:t>
            </a:r>
            <a:r>
              <a:rPr sz="1200" dirty="0">
                <a:latin typeface="Times New Roman"/>
                <a:cs typeface="Times New Roman"/>
              </a:rPr>
              <a:t>a  </a:t>
            </a:r>
            <a:r>
              <a:rPr sz="1200" spc="-5" dirty="0">
                <a:latin typeface="Times New Roman"/>
                <a:cs typeface="Times New Roman"/>
              </a:rPr>
              <a:t>copy </a:t>
            </a:r>
            <a:r>
              <a:rPr sz="1200" dirty="0">
                <a:latin typeface="Times New Roman"/>
                <a:cs typeface="Times New Roman"/>
              </a:rPr>
              <a:t>of the </a:t>
            </a:r>
            <a:r>
              <a:rPr sz="1200" spc="-5" dirty="0">
                <a:latin typeface="Times New Roman"/>
                <a:cs typeface="Times New Roman"/>
              </a:rPr>
              <a:t>complaint form, call </a:t>
            </a:r>
            <a:r>
              <a:rPr sz="1200" dirty="0">
                <a:latin typeface="Times New Roman"/>
                <a:cs typeface="Times New Roman"/>
              </a:rPr>
              <a:t>(866) 632-9992. </a:t>
            </a:r>
            <a:r>
              <a:rPr sz="1200" spc="-5" dirty="0">
                <a:latin typeface="Times New Roman"/>
                <a:cs typeface="Times New Roman"/>
              </a:rPr>
              <a:t>Submit </a:t>
            </a:r>
            <a:r>
              <a:rPr sz="1200" spc="-10" dirty="0">
                <a:latin typeface="Times New Roman"/>
                <a:cs typeface="Times New Roman"/>
              </a:rPr>
              <a:t>your </a:t>
            </a:r>
            <a:r>
              <a:rPr sz="1200" spc="-5" dirty="0">
                <a:latin typeface="Times New Roman"/>
                <a:cs typeface="Times New Roman"/>
              </a:rPr>
              <a:t>completed form </a:t>
            </a:r>
            <a:r>
              <a:rPr sz="1200" dirty="0">
                <a:latin typeface="Times New Roman"/>
                <a:cs typeface="Times New Roman"/>
              </a:rPr>
              <a:t>or letter to </a:t>
            </a:r>
            <a:r>
              <a:rPr sz="1200" spc="-5" dirty="0">
                <a:latin typeface="Times New Roman"/>
                <a:cs typeface="Times New Roman"/>
              </a:rPr>
              <a:t>USDA</a:t>
            </a:r>
            <a:r>
              <a:rPr sz="1200" spc="130" dirty="0">
                <a:latin typeface="Times New Roman"/>
                <a:cs typeface="Times New Roman"/>
              </a:rPr>
              <a:t> </a:t>
            </a:r>
            <a:r>
              <a:rPr sz="1200" spc="-15" dirty="0">
                <a:latin typeface="Times New Roman"/>
                <a:cs typeface="Times New Roman"/>
              </a:rPr>
              <a:t>by:</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spcBef>
                <a:spcPts val="5"/>
              </a:spcBef>
              <a:tabLst>
                <a:tab pos="381000" algn="l"/>
              </a:tabLst>
            </a:pPr>
            <a:r>
              <a:rPr sz="1200" dirty="0">
                <a:latin typeface="Times New Roman"/>
                <a:cs typeface="Times New Roman"/>
              </a:rPr>
              <a:t>(1)	mail: </a:t>
            </a:r>
            <a:r>
              <a:rPr sz="1200" spc="-5" dirty="0">
                <a:latin typeface="Times New Roman"/>
                <a:cs typeface="Times New Roman"/>
              </a:rPr>
              <a:t>U.S. Department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Agriculture</a:t>
            </a:r>
            <a:endParaRPr sz="1200" dirty="0">
              <a:latin typeface="Times New Roman"/>
              <a:cs typeface="Times New Roman"/>
            </a:endParaRPr>
          </a:p>
          <a:p>
            <a:pPr marL="393065" marR="3660775">
              <a:lnSpc>
                <a:spcPct val="100000"/>
              </a:lnSpc>
            </a:pPr>
            <a:r>
              <a:rPr sz="1200" spc="-10" dirty="0">
                <a:latin typeface="Times New Roman"/>
                <a:cs typeface="Times New Roman"/>
              </a:rPr>
              <a:t>Office </a:t>
            </a:r>
            <a:r>
              <a:rPr sz="1200" dirty="0">
                <a:latin typeface="Times New Roman"/>
                <a:cs typeface="Times New Roman"/>
              </a:rPr>
              <a:t>of the </a:t>
            </a:r>
            <a:r>
              <a:rPr sz="1200" spc="-5" dirty="0">
                <a:latin typeface="Times New Roman"/>
                <a:cs typeface="Times New Roman"/>
              </a:rPr>
              <a:t>Assistant Secretary </a:t>
            </a:r>
            <a:r>
              <a:rPr sz="1200" dirty="0">
                <a:latin typeface="Times New Roman"/>
                <a:cs typeface="Times New Roman"/>
              </a:rPr>
              <a:t>for Civil </a:t>
            </a:r>
            <a:r>
              <a:rPr sz="1200" spc="-5" dirty="0">
                <a:latin typeface="Times New Roman"/>
                <a:cs typeface="Times New Roman"/>
              </a:rPr>
              <a:t>Rights  </a:t>
            </a:r>
            <a:r>
              <a:rPr sz="1200" dirty="0">
                <a:latin typeface="Times New Roman"/>
                <a:cs typeface="Times New Roman"/>
              </a:rPr>
              <a:t>1400 </a:t>
            </a:r>
            <a:r>
              <a:rPr sz="1200" spc="-5" dirty="0">
                <a:latin typeface="Times New Roman"/>
                <a:cs typeface="Times New Roman"/>
              </a:rPr>
              <a:t>Independence </a:t>
            </a:r>
            <a:r>
              <a:rPr sz="1200" spc="-15" dirty="0">
                <a:latin typeface="Times New Roman"/>
                <a:cs typeface="Times New Roman"/>
              </a:rPr>
              <a:t>Avenue,</a:t>
            </a:r>
            <a:r>
              <a:rPr sz="1200" dirty="0">
                <a:latin typeface="Times New Roman"/>
                <a:cs typeface="Times New Roman"/>
              </a:rPr>
              <a:t> </a:t>
            </a:r>
            <a:r>
              <a:rPr sz="1200" spc="-5" dirty="0">
                <a:latin typeface="Times New Roman"/>
                <a:cs typeface="Times New Roman"/>
              </a:rPr>
              <a:t>SW</a:t>
            </a:r>
            <a:endParaRPr sz="1200" dirty="0">
              <a:latin typeface="Times New Roman"/>
              <a:cs typeface="Times New Roman"/>
            </a:endParaRPr>
          </a:p>
          <a:p>
            <a:pPr marL="390525">
              <a:lnSpc>
                <a:spcPct val="100000"/>
              </a:lnSpc>
            </a:pPr>
            <a:r>
              <a:rPr sz="1200" spc="-10" dirty="0">
                <a:latin typeface="Times New Roman"/>
                <a:cs typeface="Times New Roman"/>
              </a:rPr>
              <a:t>Washington, </a:t>
            </a:r>
            <a:r>
              <a:rPr sz="1200" dirty="0">
                <a:latin typeface="Times New Roman"/>
                <a:cs typeface="Times New Roman"/>
              </a:rPr>
              <a:t>D.C.</a:t>
            </a:r>
            <a:r>
              <a:rPr sz="1200" spc="10" dirty="0">
                <a:latin typeface="Times New Roman"/>
                <a:cs typeface="Times New Roman"/>
              </a:rPr>
              <a:t> </a:t>
            </a:r>
            <a:r>
              <a:rPr sz="1200" spc="-5" dirty="0">
                <a:latin typeface="Times New Roman"/>
                <a:cs typeface="Times New Roman"/>
              </a:rPr>
              <a:t>20250-9410;</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(2)	fax: </a:t>
            </a:r>
            <a:r>
              <a:rPr sz="1200" dirty="0">
                <a:latin typeface="Times New Roman"/>
                <a:cs typeface="Times New Roman"/>
              </a:rPr>
              <a:t>(202) </a:t>
            </a:r>
            <a:r>
              <a:rPr sz="1200" spc="-5" dirty="0">
                <a:latin typeface="Times New Roman"/>
                <a:cs typeface="Times New Roman"/>
              </a:rPr>
              <a:t>690-7442;</a:t>
            </a:r>
            <a:r>
              <a:rPr sz="1200" dirty="0">
                <a:latin typeface="Times New Roman"/>
                <a:cs typeface="Times New Roman"/>
              </a:rPr>
              <a:t> or</a:t>
            </a:r>
          </a:p>
          <a:p>
            <a:pPr>
              <a:lnSpc>
                <a:spcPct val="100000"/>
              </a:lnSpc>
              <a:spcBef>
                <a:spcPts val="5"/>
              </a:spcBef>
            </a:pPr>
            <a:endParaRPr sz="1250" dirty="0">
              <a:latin typeface="Times New Roman"/>
              <a:cs typeface="Times New Roman"/>
            </a:endParaRPr>
          </a:p>
          <a:p>
            <a:pPr marL="12700">
              <a:lnSpc>
                <a:spcPct val="100000"/>
              </a:lnSpc>
              <a:tabLst>
                <a:tab pos="419100" algn="l"/>
              </a:tabLst>
            </a:pPr>
            <a:r>
              <a:rPr sz="1200" dirty="0">
                <a:latin typeface="Times New Roman"/>
                <a:cs typeface="Times New Roman"/>
              </a:rPr>
              <a:t>(3)	</a:t>
            </a:r>
            <a:r>
              <a:rPr sz="1200" spc="-5" dirty="0">
                <a:latin typeface="Times New Roman"/>
                <a:cs typeface="Times New Roman"/>
              </a:rPr>
              <a:t>email:</a:t>
            </a:r>
            <a:r>
              <a:rPr sz="1200" spc="25" dirty="0">
                <a:solidFill>
                  <a:srgbClr val="970E39"/>
                </a:solidFill>
                <a:latin typeface="Times New Roman"/>
                <a:cs typeface="Times New Roman"/>
              </a:rPr>
              <a:t> </a:t>
            </a:r>
            <a:r>
              <a:rPr sz="1200" u="sng" spc="-10" dirty="0">
                <a:solidFill>
                  <a:srgbClr val="970E39"/>
                </a:solidFill>
                <a:uFill>
                  <a:solidFill>
                    <a:srgbClr val="970E39"/>
                  </a:solidFill>
                </a:uFill>
                <a:latin typeface="Times New Roman"/>
                <a:cs typeface="Times New Roman"/>
                <a:hlinkClick r:id="rId6"/>
              </a:rPr>
              <a:t>program.intake@usda.gov</a:t>
            </a:r>
            <a:r>
              <a:rPr sz="1200" spc="-10" dirty="0">
                <a:solidFill>
                  <a:srgbClr val="0000FF"/>
                </a:solidFill>
                <a:latin typeface="Times New Roman"/>
                <a:cs typeface="Times New Roman"/>
              </a:rPr>
              <a:t>.</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pPr>
            <a:r>
              <a:rPr sz="1200" spc="-5" dirty="0">
                <a:latin typeface="Times New Roman"/>
                <a:cs typeface="Times New Roman"/>
              </a:rPr>
              <a:t>This institution is an equal opportunity</a:t>
            </a:r>
            <a:r>
              <a:rPr sz="1200" spc="55" dirty="0">
                <a:latin typeface="Times New Roman"/>
                <a:cs typeface="Times New Roman"/>
              </a:rPr>
              <a:t> </a:t>
            </a:r>
            <a:r>
              <a:rPr sz="1200" spc="-10" dirty="0">
                <a:latin typeface="Times New Roman"/>
                <a:cs typeface="Times New Roman"/>
              </a:rPr>
              <a:t>provider.</a:t>
            </a:r>
            <a:endParaRPr sz="120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400811" y="981455"/>
            <a:ext cx="6483858" cy="814577"/>
          </a:xfrm>
          <a:prstGeom prst="rect">
            <a:avLst/>
          </a:prstGeom>
          <a:blipFill>
            <a:blip r:embed="rId2" cstate="print"/>
            <a:stretch>
              <a:fillRect/>
            </a:stretch>
          </a:blipFill>
        </p:spPr>
        <p:txBody>
          <a:bodyPr wrap="square" lIns="0" tIns="0" rIns="0" bIns="0" rtlCol="0"/>
          <a:lstStyle/>
          <a:p>
            <a:endParaRPr dirty="0"/>
          </a:p>
        </p:txBody>
      </p:sp>
      <p:sp>
        <p:nvSpPr>
          <p:cNvPr id="12" name="object 12"/>
          <p:cNvSpPr/>
          <p:nvPr/>
        </p:nvSpPr>
        <p:spPr>
          <a:xfrm>
            <a:off x="6390132" y="981455"/>
            <a:ext cx="2458973" cy="814577"/>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654507" y="1092199"/>
            <a:ext cx="7979409"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 </a:t>
            </a:r>
            <a:r>
              <a:rPr spc="-10" dirty="0"/>
              <a:t>Statement</a:t>
            </a:r>
            <a:r>
              <a:rPr spc="155" dirty="0"/>
              <a:t> </a:t>
            </a:r>
            <a:r>
              <a:rPr i="1" spc="-10" dirty="0">
                <a:latin typeface="Verdana"/>
                <a:cs typeface="Verdana"/>
              </a:rPr>
              <a:t>(Spanish)</a:t>
            </a:r>
          </a:p>
        </p:txBody>
      </p:sp>
      <p:sp>
        <p:nvSpPr>
          <p:cNvPr id="14" name="object 14"/>
          <p:cNvSpPr txBox="1"/>
          <p:nvPr/>
        </p:nvSpPr>
        <p:spPr>
          <a:xfrm>
            <a:off x="749300" y="1686559"/>
            <a:ext cx="8021320" cy="4964430"/>
          </a:xfrm>
          <a:prstGeom prst="rect">
            <a:avLst/>
          </a:prstGeom>
        </p:spPr>
        <p:txBody>
          <a:bodyPr vert="horz" wrap="square" lIns="0" tIns="12700" rIns="0" bIns="0" rtlCol="0">
            <a:spAutoFit/>
          </a:bodyPr>
          <a:lstStyle/>
          <a:p>
            <a:pPr marL="12700" marR="255904">
              <a:lnSpc>
                <a:spcPct val="100000"/>
              </a:lnSpc>
              <a:spcBef>
                <a:spcPts val="100"/>
              </a:spcBef>
            </a:pPr>
            <a:r>
              <a:rPr sz="1200" spc="-5" dirty="0">
                <a:latin typeface="Times New Roman"/>
                <a:cs typeface="Times New Roman"/>
              </a:rPr>
              <a:t>De conformidad con </a:t>
            </a:r>
            <a:r>
              <a:rPr sz="1200" dirty="0">
                <a:latin typeface="Times New Roman"/>
                <a:cs typeface="Times New Roman"/>
              </a:rPr>
              <a:t>la </a:t>
            </a:r>
            <a:r>
              <a:rPr sz="1200" spc="-10" dirty="0">
                <a:latin typeface="Times New Roman"/>
                <a:cs typeface="Times New Roman"/>
              </a:rPr>
              <a:t>Ley </a:t>
            </a:r>
            <a:r>
              <a:rPr sz="1200" spc="-5" dirty="0">
                <a:latin typeface="Times New Roman"/>
                <a:cs typeface="Times New Roman"/>
              </a:rPr>
              <a:t>Federal </a:t>
            </a:r>
            <a:r>
              <a:rPr sz="1200" dirty="0">
                <a:latin typeface="Times New Roman"/>
                <a:cs typeface="Times New Roman"/>
              </a:rPr>
              <a:t>de </a:t>
            </a:r>
            <a:r>
              <a:rPr sz="1200" spc="-5" dirty="0">
                <a:latin typeface="Times New Roman"/>
                <a:cs typeface="Times New Roman"/>
              </a:rPr>
              <a:t>Derechos Civiles </a:t>
            </a:r>
            <a:r>
              <a:rPr sz="1200" dirty="0">
                <a:latin typeface="Times New Roman"/>
                <a:cs typeface="Times New Roman"/>
              </a:rPr>
              <a:t>y </a:t>
            </a:r>
            <a:r>
              <a:rPr sz="1200" spc="-5" dirty="0">
                <a:latin typeface="Times New Roman"/>
                <a:cs typeface="Times New Roman"/>
              </a:rPr>
              <a:t>los reglamentos </a:t>
            </a:r>
            <a:r>
              <a:rPr sz="1200" dirty="0">
                <a:latin typeface="Times New Roman"/>
                <a:cs typeface="Times New Roman"/>
              </a:rPr>
              <a:t>y </a:t>
            </a:r>
            <a:r>
              <a:rPr sz="1200" spc="-5" dirty="0">
                <a:latin typeface="Times New Roman"/>
                <a:cs typeface="Times New Roman"/>
              </a:rPr>
              <a:t>políticas </a:t>
            </a:r>
            <a:r>
              <a:rPr sz="1200" dirty="0">
                <a:latin typeface="Times New Roman"/>
                <a:cs typeface="Times New Roman"/>
              </a:rPr>
              <a:t>de </a:t>
            </a:r>
            <a:r>
              <a:rPr sz="1200" spc="-5" dirty="0">
                <a:latin typeface="Times New Roman"/>
                <a:cs typeface="Times New Roman"/>
              </a:rPr>
              <a:t>derechos civiles del Departamento </a:t>
            </a:r>
            <a:r>
              <a:rPr sz="1200" dirty="0">
                <a:latin typeface="Times New Roman"/>
                <a:cs typeface="Times New Roman"/>
              </a:rPr>
              <a:t>de  </a:t>
            </a:r>
            <a:r>
              <a:rPr sz="1200" spc="-5" dirty="0">
                <a:latin typeface="Times New Roman"/>
                <a:cs typeface="Times New Roman"/>
              </a:rPr>
              <a:t>Agricultura </a:t>
            </a:r>
            <a:r>
              <a:rPr sz="1200" dirty="0">
                <a:latin typeface="Times New Roman"/>
                <a:cs typeface="Times New Roman"/>
              </a:rPr>
              <a:t>de </a:t>
            </a:r>
            <a:r>
              <a:rPr sz="1200" spc="-5" dirty="0">
                <a:latin typeface="Times New Roman"/>
                <a:cs typeface="Times New Roman"/>
              </a:rPr>
              <a:t>los </a:t>
            </a:r>
            <a:r>
              <a:rPr sz="1200" dirty="0">
                <a:latin typeface="Times New Roman"/>
                <a:cs typeface="Times New Roman"/>
              </a:rPr>
              <a:t>EE. </a:t>
            </a:r>
            <a:r>
              <a:rPr sz="1200" spc="-5" dirty="0">
                <a:latin typeface="Times New Roman"/>
                <a:cs typeface="Times New Roman"/>
              </a:rPr>
              <a:t>UU. (USDA, </a:t>
            </a:r>
            <a:r>
              <a:rPr sz="1200" dirty="0">
                <a:latin typeface="Times New Roman"/>
                <a:cs typeface="Times New Roman"/>
              </a:rPr>
              <a:t>por </a:t>
            </a:r>
            <a:r>
              <a:rPr sz="1200" spc="-5" dirty="0">
                <a:latin typeface="Times New Roman"/>
                <a:cs typeface="Times New Roman"/>
              </a:rPr>
              <a:t>sus siglas en inglés), se prohíbe </a:t>
            </a:r>
            <a:r>
              <a:rPr sz="1200" dirty="0">
                <a:latin typeface="Times New Roman"/>
                <a:cs typeface="Times New Roman"/>
              </a:rPr>
              <a:t>que </a:t>
            </a:r>
            <a:r>
              <a:rPr sz="1200" spc="-5" dirty="0">
                <a:latin typeface="Times New Roman"/>
                <a:cs typeface="Times New Roman"/>
              </a:rPr>
              <a:t>el USDA, sus agencias, oficinas, empleados </a:t>
            </a:r>
            <a:r>
              <a:rPr sz="1200" dirty="0">
                <a:latin typeface="Times New Roman"/>
                <a:cs typeface="Times New Roman"/>
              </a:rPr>
              <a:t>e  </a:t>
            </a:r>
            <a:r>
              <a:rPr sz="1200" spc="-5" dirty="0">
                <a:latin typeface="Times New Roman"/>
                <a:cs typeface="Times New Roman"/>
              </a:rPr>
              <a:t>instituciones </a:t>
            </a:r>
            <a:r>
              <a:rPr sz="1200" dirty="0">
                <a:latin typeface="Times New Roman"/>
                <a:cs typeface="Times New Roman"/>
              </a:rPr>
              <a:t>que </a:t>
            </a:r>
            <a:r>
              <a:rPr sz="1200" spc="-5" dirty="0">
                <a:latin typeface="Times New Roman"/>
                <a:cs typeface="Times New Roman"/>
              </a:rPr>
              <a:t>participan </a:t>
            </a:r>
            <a:r>
              <a:rPr sz="1200" dirty="0">
                <a:latin typeface="Times New Roman"/>
                <a:cs typeface="Times New Roman"/>
              </a:rPr>
              <a:t>o </a:t>
            </a:r>
            <a:r>
              <a:rPr sz="1200" spc="-5" dirty="0">
                <a:latin typeface="Times New Roman"/>
                <a:cs typeface="Times New Roman"/>
              </a:rPr>
              <a:t>administran programas del USDA discriminen </a:t>
            </a:r>
            <a:r>
              <a:rPr sz="1200" dirty="0">
                <a:latin typeface="Times New Roman"/>
                <a:cs typeface="Times New Roman"/>
              </a:rPr>
              <a:t>sobre la </a:t>
            </a:r>
            <a:r>
              <a:rPr sz="1200" spc="-5" dirty="0">
                <a:latin typeface="Times New Roman"/>
                <a:cs typeface="Times New Roman"/>
              </a:rPr>
              <a:t>base </a:t>
            </a:r>
            <a:r>
              <a:rPr sz="1200" dirty="0">
                <a:latin typeface="Times New Roman"/>
                <a:cs typeface="Times New Roman"/>
              </a:rPr>
              <a:t>de </a:t>
            </a:r>
            <a:r>
              <a:rPr sz="1200" spc="-5" dirty="0">
                <a:latin typeface="Times New Roman"/>
                <a:cs typeface="Times New Roman"/>
              </a:rPr>
              <a:t>raza, color, nacionalidad, sexo,  discapacidad, edad, </a:t>
            </a:r>
            <a:r>
              <a:rPr sz="1200" dirty="0">
                <a:latin typeface="Times New Roman"/>
                <a:cs typeface="Times New Roman"/>
              </a:rPr>
              <a:t>o </a:t>
            </a:r>
            <a:r>
              <a:rPr sz="1200" spc="-5" dirty="0">
                <a:latin typeface="Times New Roman"/>
                <a:cs typeface="Times New Roman"/>
              </a:rPr>
              <a:t>en represalia </a:t>
            </a:r>
            <a:r>
              <a:rPr sz="1200" dirty="0">
                <a:latin typeface="Times New Roman"/>
                <a:cs typeface="Times New Roman"/>
              </a:rPr>
              <a:t>o </a:t>
            </a:r>
            <a:r>
              <a:rPr sz="1200" spc="-5" dirty="0">
                <a:latin typeface="Times New Roman"/>
                <a:cs typeface="Times New Roman"/>
              </a:rPr>
              <a:t>venganza </a:t>
            </a:r>
            <a:r>
              <a:rPr sz="1200" dirty="0">
                <a:latin typeface="Times New Roman"/>
                <a:cs typeface="Times New Roman"/>
              </a:rPr>
              <a:t>por </a:t>
            </a:r>
            <a:r>
              <a:rPr sz="1200" spc="-5" dirty="0">
                <a:latin typeface="Times New Roman"/>
                <a:cs typeface="Times New Roman"/>
              </a:rPr>
              <a:t>actividades previas </a:t>
            </a:r>
            <a:r>
              <a:rPr sz="1200" dirty="0">
                <a:latin typeface="Times New Roman"/>
                <a:cs typeface="Times New Roman"/>
              </a:rPr>
              <a:t>de </a:t>
            </a:r>
            <a:r>
              <a:rPr sz="1200" spc="-5" dirty="0">
                <a:latin typeface="Times New Roman"/>
                <a:cs typeface="Times New Roman"/>
              </a:rPr>
              <a:t>derechos civiles en algún programa </a:t>
            </a:r>
            <a:r>
              <a:rPr sz="1200" dirty="0">
                <a:latin typeface="Times New Roman"/>
                <a:cs typeface="Times New Roman"/>
              </a:rPr>
              <a:t>o </a:t>
            </a:r>
            <a:r>
              <a:rPr sz="1200" spc="-5" dirty="0">
                <a:latin typeface="Times New Roman"/>
                <a:cs typeface="Times New Roman"/>
              </a:rPr>
              <a:t>actividad  realizados </a:t>
            </a:r>
            <a:r>
              <a:rPr sz="1200" dirty="0">
                <a:latin typeface="Times New Roman"/>
                <a:cs typeface="Times New Roman"/>
              </a:rPr>
              <a:t>o </a:t>
            </a:r>
            <a:r>
              <a:rPr sz="1200" spc="-5" dirty="0">
                <a:latin typeface="Times New Roman"/>
                <a:cs typeface="Times New Roman"/>
              </a:rPr>
              <a:t>financiados </a:t>
            </a:r>
            <a:r>
              <a:rPr sz="1200" dirty="0">
                <a:latin typeface="Times New Roman"/>
                <a:cs typeface="Times New Roman"/>
              </a:rPr>
              <a:t>por </a:t>
            </a:r>
            <a:r>
              <a:rPr sz="1200" spc="-5" dirty="0">
                <a:latin typeface="Times New Roman"/>
                <a:cs typeface="Times New Roman"/>
              </a:rPr>
              <a:t>el</a:t>
            </a:r>
            <a:r>
              <a:rPr sz="1200" spc="60" dirty="0">
                <a:latin typeface="Times New Roman"/>
                <a:cs typeface="Times New Roman"/>
              </a:rPr>
              <a:t> </a:t>
            </a:r>
            <a:r>
              <a:rPr sz="1200" spc="-5" dirty="0">
                <a:latin typeface="Times New Roman"/>
                <a:cs typeface="Times New Roman"/>
              </a:rPr>
              <a:t>USDA.</a:t>
            </a:r>
            <a:endParaRPr sz="1200" dirty="0">
              <a:latin typeface="Times New Roman"/>
              <a:cs typeface="Times New Roman"/>
            </a:endParaRPr>
          </a:p>
          <a:p>
            <a:pPr>
              <a:lnSpc>
                <a:spcPct val="100000"/>
              </a:lnSpc>
            </a:pPr>
            <a:endParaRPr sz="1250" dirty="0">
              <a:latin typeface="Times New Roman"/>
              <a:cs typeface="Times New Roman"/>
            </a:endParaRPr>
          </a:p>
          <a:p>
            <a:pPr marL="12700" marR="5080">
              <a:lnSpc>
                <a:spcPct val="100000"/>
              </a:lnSpc>
              <a:spcBef>
                <a:spcPts val="5"/>
              </a:spcBef>
            </a:pPr>
            <a:r>
              <a:rPr sz="1200" spc="-15" dirty="0">
                <a:latin typeface="Times New Roman"/>
                <a:cs typeface="Times New Roman"/>
              </a:rPr>
              <a:t>Las </a:t>
            </a:r>
            <a:r>
              <a:rPr sz="1200" spc="-5" dirty="0">
                <a:latin typeface="Times New Roman"/>
                <a:cs typeface="Times New Roman"/>
              </a:rPr>
              <a:t>personas con discapacidades </a:t>
            </a:r>
            <a:r>
              <a:rPr sz="1200" dirty="0">
                <a:latin typeface="Times New Roman"/>
                <a:cs typeface="Times New Roman"/>
              </a:rPr>
              <a:t>que </a:t>
            </a:r>
            <a:r>
              <a:rPr sz="1200" spc="-5" dirty="0">
                <a:latin typeface="Times New Roman"/>
                <a:cs typeface="Times New Roman"/>
              </a:rPr>
              <a:t>necesiten </a:t>
            </a:r>
            <a:r>
              <a:rPr sz="1200" dirty="0">
                <a:latin typeface="Times New Roman"/>
                <a:cs typeface="Times New Roman"/>
              </a:rPr>
              <a:t>medios </a:t>
            </a:r>
            <a:r>
              <a:rPr sz="1200" spc="-5" dirty="0">
                <a:latin typeface="Times New Roman"/>
                <a:cs typeface="Times New Roman"/>
              </a:rPr>
              <a:t>alternativos para </a:t>
            </a:r>
            <a:r>
              <a:rPr sz="1200" dirty="0">
                <a:latin typeface="Times New Roman"/>
                <a:cs typeface="Times New Roman"/>
              </a:rPr>
              <a:t>la </a:t>
            </a:r>
            <a:r>
              <a:rPr sz="1200" spc="-5" dirty="0">
                <a:latin typeface="Times New Roman"/>
                <a:cs typeface="Times New Roman"/>
              </a:rPr>
              <a:t>comunicación </a:t>
            </a:r>
            <a:r>
              <a:rPr sz="1200" dirty="0">
                <a:latin typeface="Times New Roman"/>
                <a:cs typeface="Times New Roman"/>
              </a:rPr>
              <a:t>de la </a:t>
            </a:r>
            <a:r>
              <a:rPr sz="1200" spc="-5" dirty="0">
                <a:latin typeface="Times New Roman"/>
                <a:cs typeface="Times New Roman"/>
              </a:rPr>
              <a:t>información del programa </a:t>
            </a:r>
            <a:r>
              <a:rPr sz="1200" dirty="0">
                <a:latin typeface="Times New Roman"/>
                <a:cs typeface="Times New Roman"/>
              </a:rPr>
              <a:t>(por  </a:t>
            </a:r>
            <a:r>
              <a:rPr sz="1200" spc="-5" dirty="0">
                <a:latin typeface="Times New Roman"/>
                <a:cs typeface="Times New Roman"/>
              </a:rPr>
              <a:t>ejemplo, sistema Braille, letras grandes, cintas </a:t>
            </a:r>
            <a:r>
              <a:rPr sz="1200" dirty="0">
                <a:latin typeface="Times New Roman"/>
                <a:cs typeface="Times New Roman"/>
              </a:rPr>
              <a:t>de </a:t>
            </a:r>
            <a:r>
              <a:rPr sz="1200" spc="-5" dirty="0">
                <a:latin typeface="Times New Roman"/>
                <a:cs typeface="Times New Roman"/>
              </a:rPr>
              <a:t>audio, lenguaje </a:t>
            </a:r>
            <a:r>
              <a:rPr sz="1200" dirty="0">
                <a:latin typeface="Times New Roman"/>
                <a:cs typeface="Times New Roman"/>
              </a:rPr>
              <a:t>de </a:t>
            </a:r>
            <a:r>
              <a:rPr sz="1200" spc="-5" dirty="0">
                <a:latin typeface="Times New Roman"/>
                <a:cs typeface="Times New Roman"/>
              </a:rPr>
              <a:t>señas americano, etc.), deben ponerse en contacto con </a:t>
            </a:r>
            <a:r>
              <a:rPr sz="1200" dirty="0">
                <a:latin typeface="Times New Roman"/>
                <a:cs typeface="Times New Roman"/>
              </a:rPr>
              <a:t>la  </a:t>
            </a:r>
            <a:r>
              <a:rPr sz="1200" spc="-5" dirty="0">
                <a:latin typeface="Times New Roman"/>
                <a:cs typeface="Times New Roman"/>
              </a:rPr>
              <a:t>agencia (estatal </a:t>
            </a:r>
            <a:r>
              <a:rPr sz="1200" dirty="0">
                <a:latin typeface="Times New Roman"/>
                <a:cs typeface="Times New Roman"/>
              </a:rPr>
              <a:t>o </a:t>
            </a:r>
            <a:r>
              <a:rPr sz="1200" spc="-5" dirty="0">
                <a:latin typeface="Times New Roman"/>
                <a:cs typeface="Times New Roman"/>
              </a:rPr>
              <a:t>local) en </a:t>
            </a:r>
            <a:r>
              <a:rPr sz="1200" dirty="0">
                <a:latin typeface="Times New Roman"/>
                <a:cs typeface="Times New Roman"/>
              </a:rPr>
              <a:t>la que </a:t>
            </a:r>
            <a:r>
              <a:rPr sz="1200" spc="-5" dirty="0">
                <a:latin typeface="Times New Roman"/>
                <a:cs typeface="Times New Roman"/>
              </a:rPr>
              <a:t>solicitaron los beneficios. </a:t>
            </a:r>
            <a:r>
              <a:rPr sz="1200" spc="-15" dirty="0">
                <a:latin typeface="Times New Roman"/>
                <a:cs typeface="Times New Roman"/>
              </a:rPr>
              <a:t>Las </a:t>
            </a:r>
            <a:r>
              <a:rPr sz="1200" spc="-5" dirty="0">
                <a:latin typeface="Times New Roman"/>
                <a:cs typeface="Times New Roman"/>
              </a:rPr>
              <a:t>personas sordas, con dificultades </a:t>
            </a:r>
            <a:r>
              <a:rPr sz="1200" dirty="0">
                <a:latin typeface="Times New Roman"/>
                <a:cs typeface="Times New Roman"/>
              </a:rPr>
              <a:t>de </a:t>
            </a:r>
            <a:r>
              <a:rPr sz="1200" spc="-5" dirty="0">
                <a:latin typeface="Times New Roman"/>
                <a:cs typeface="Times New Roman"/>
              </a:rPr>
              <a:t>audición </a:t>
            </a:r>
            <a:r>
              <a:rPr sz="1200" dirty="0">
                <a:latin typeface="Times New Roman"/>
                <a:cs typeface="Times New Roman"/>
              </a:rPr>
              <a:t>o </a:t>
            </a:r>
            <a:r>
              <a:rPr sz="1200" spc="-5" dirty="0">
                <a:latin typeface="Times New Roman"/>
                <a:cs typeface="Times New Roman"/>
              </a:rPr>
              <a:t>discapacidades del  habla pueden comunicarse con el USDA </a:t>
            </a:r>
            <a:r>
              <a:rPr sz="1200" dirty="0">
                <a:latin typeface="Times New Roman"/>
                <a:cs typeface="Times New Roman"/>
              </a:rPr>
              <a:t>por </a:t>
            </a:r>
            <a:r>
              <a:rPr sz="1200" spc="-5" dirty="0">
                <a:latin typeface="Times New Roman"/>
                <a:cs typeface="Times New Roman"/>
              </a:rPr>
              <a:t>medio del Federal Relay Service [Servicio Federal </a:t>
            </a:r>
            <a:r>
              <a:rPr sz="1200" dirty="0">
                <a:latin typeface="Times New Roman"/>
                <a:cs typeface="Times New Roman"/>
              </a:rPr>
              <a:t>de </a:t>
            </a:r>
            <a:r>
              <a:rPr sz="1200" spc="-5" dirty="0">
                <a:latin typeface="Times New Roman"/>
                <a:cs typeface="Times New Roman"/>
              </a:rPr>
              <a:t>Retransmisión] al </a:t>
            </a:r>
            <a:r>
              <a:rPr sz="1200" dirty="0">
                <a:latin typeface="Times New Roman"/>
                <a:cs typeface="Times New Roman"/>
              </a:rPr>
              <a:t>(800) </a:t>
            </a:r>
            <a:r>
              <a:rPr sz="1200" spc="0" dirty="0">
                <a:latin typeface="Times New Roman"/>
                <a:cs typeface="Times New Roman"/>
              </a:rPr>
              <a:t>877-  </a:t>
            </a:r>
            <a:r>
              <a:rPr sz="1200" dirty="0">
                <a:latin typeface="Times New Roman"/>
                <a:cs typeface="Times New Roman"/>
              </a:rPr>
              <a:t>8339. </a:t>
            </a:r>
            <a:r>
              <a:rPr sz="1200" spc="-5" dirty="0">
                <a:latin typeface="Times New Roman"/>
                <a:cs typeface="Times New Roman"/>
              </a:rPr>
              <a:t>Además, </a:t>
            </a:r>
            <a:r>
              <a:rPr sz="1200" dirty="0">
                <a:latin typeface="Times New Roman"/>
                <a:cs typeface="Times New Roman"/>
              </a:rPr>
              <a:t>la </a:t>
            </a:r>
            <a:r>
              <a:rPr sz="1200" spc="-5" dirty="0">
                <a:latin typeface="Times New Roman"/>
                <a:cs typeface="Times New Roman"/>
              </a:rPr>
              <a:t>información del programa se puede proporcionar en </a:t>
            </a:r>
            <a:r>
              <a:rPr sz="1200" dirty="0">
                <a:latin typeface="Times New Roman"/>
                <a:cs typeface="Times New Roman"/>
              </a:rPr>
              <a:t>otros</a:t>
            </a:r>
            <a:r>
              <a:rPr sz="1200" spc="160" dirty="0">
                <a:latin typeface="Times New Roman"/>
                <a:cs typeface="Times New Roman"/>
              </a:rPr>
              <a:t> </a:t>
            </a:r>
            <a:r>
              <a:rPr sz="1200" dirty="0">
                <a:latin typeface="Times New Roman"/>
                <a:cs typeface="Times New Roman"/>
              </a:rPr>
              <a:t>idiomas.</a:t>
            </a:r>
          </a:p>
          <a:p>
            <a:pPr>
              <a:lnSpc>
                <a:spcPct val="100000"/>
              </a:lnSpc>
              <a:spcBef>
                <a:spcPts val="5"/>
              </a:spcBef>
            </a:pPr>
            <a:endParaRPr sz="1250" dirty="0">
              <a:latin typeface="Times New Roman"/>
              <a:cs typeface="Times New Roman"/>
            </a:endParaRPr>
          </a:p>
          <a:p>
            <a:pPr marL="12700" marR="92710">
              <a:lnSpc>
                <a:spcPct val="100000"/>
              </a:lnSpc>
            </a:pPr>
            <a:r>
              <a:rPr sz="1200" spc="-5" dirty="0">
                <a:latin typeface="Times New Roman"/>
                <a:cs typeface="Times New Roman"/>
              </a:rPr>
              <a:t>Para presentar </a:t>
            </a:r>
            <a:r>
              <a:rPr sz="1200" dirty="0">
                <a:latin typeface="Times New Roman"/>
                <a:cs typeface="Times New Roman"/>
              </a:rPr>
              <a:t>una </a:t>
            </a:r>
            <a:r>
              <a:rPr sz="1200" spc="-5" dirty="0">
                <a:latin typeface="Times New Roman"/>
                <a:cs typeface="Times New Roman"/>
              </a:rPr>
              <a:t>denuncia </a:t>
            </a:r>
            <a:r>
              <a:rPr sz="1200" dirty="0">
                <a:latin typeface="Times New Roman"/>
                <a:cs typeface="Times New Roman"/>
              </a:rPr>
              <a:t>de </a:t>
            </a:r>
            <a:r>
              <a:rPr sz="1200" spc="-5" dirty="0">
                <a:latin typeface="Times New Roman"/>
                <a:cs typeface="Times New Roman"/>
              </a:rPr>
              <a:t>discriminación, complete el </a:t>
            </a:r>
            <a:r>
              <a:rPr sz="1200" u="sng" spc="-5" dirty="0">
                <a:solidFill>
                  <a:srgbClr val="970E39"/>
                </a:solidFill>
                <a:uFill>
                  <a:solidFill>
                    <a:srgbClr val="970E39"/>
                  </a:solidFill>
                </a:uFill>
                <a:latin typeface="Times New Roman"/>
                <a:cs typeface="Times New Roman"/>
                <a:hlinkClick r:id="rId4"/>
              </a:rPr>
              <a:t>Formulario </a:t>
            </a:r>
            <a:r>
              <a:rPr sz="1200" u="sng" dirty="0">
                <a:solidFill>
                  <a:srgbClr val="970E39"/>
                </a:solidFill>
                <a:uFill>
                  <a:solidFill>
                    <a:srgbClr val="970E39"/>
                  </a:solidFill>
                </a:uFill>
                <a:latin typeface="Times New Roman"/>
                <a:cs typeface="Times New Roman"/>
                <a:hlinkClick r:id="rId4"/>
              </a:rPr>
              <a:t>de </a:t>
            </a:r>
            <a:r>
              <a:rPr sz="1200" u="sng" spc="-5" dirty="0">
                <a:solidFill>
                  <a:srgbClr val="970E39"/>
                </a:solidFill>
                <a:uFill>
                  <a:solidFill>
                    <a:srgbClr val="970E39"/>
                  </a:solidFill>
                </a:uFill>
                <a:latin typeface="Times New Roman"/>
                <a:cs typeface="Times New Roman"/>
                <a:hlinkClick r:id="rId4"/>
              </a:rPr>
              <a:t>Denuncia </a:t>
            </a:r>
            <a:r>
              <a:rPr sz="1200" u="sng" dirty="0">
                <a:solidFill>
                  <a:srgbClr val="970E39"/>
                </a:solidFill>
                <a:uFill>
                  <a:solidFill>
                    <a:srgbClr val="970E39"/>
                  </a:solidFill>
                </a:uFill>
                <a:latin typeface="Times New Roman"/>
                <a:cs typeface="Times New Roman"/>
                <a:hlinkClick r:id="rId4"/>
              </a:rPr>
              <a:t>de </a:t>
            </a:r>
            <a:r>
              <a:rPr sz="1200" u="sng" spc="-5" dirty="0">
                <a:solidFill>
                  <a:srgbClr val="970E39"/>
                </a:solidFill>
                <a:uFill>
                  <a:solidFill>
                    <a:srgbClr val="970E39"/>
                  </a:solidFill>
                </a:uFill>
                <a:latin typeface="Times New Roman"/>
                <a:cs typeface="Times New Roman"/>
                <a:hlinkClick r:id="rId4"/>
              </a:rPr>
              <a:t>Discriminación del Programa del </a:t>
            </a:r>
            <a:r>
              <a:rPr sz="1200" u="sng" dirty="0">
                <a:solidFill>
                  <a:srgbClr val="970E39"/>
                </a:solidFill>
                <a:uFill>
                  <a:solidFill>
                    <a:srgbClr val="970E39"/>
                  </a:solidFill>
                </a:uFill>
                <a:latin typeface="Times New Roman"/>
                <a:cs typeface="Times New Roman"/>
                <a:hlinkClick r:id="rId4"/>
              </a:rPr>
              <a:t>USDA</a:t>
            </a:r>
            <a:r>
              <a:rPr sz="1200" dirty="0">
                <a:latin typeface="Times New Roman"/>
                <a:cs typeface="Times New Roman"/>
              </a:rPr>
              <a:t>,  </a:t>
            </a:r>
            <a:r>
              <a:rPr sz="1200" spc="-5" dirty="0">
                <a:latin typeface="Times New Roman"/>
                <a:cs typeface="Times New Roman"/>
              </a:rPr>
              <a:t>(AD-3027) que está </a:t>
            </a:r>
            <a:r>
              <a:rPr sz="1200" dirty="0">
                <a:latin typeface="Times New Roman"/>
                <a:cs typeface="Times New Roman"/>
              </a:rPr>
              <a:t>disponible </a:t>
            </a:r>
            <a:r>
              <a:rPr sz="1200" spc="-5" dirty="0">
                <a:latin typeface="Times New Roman"/>
                <a:cs typeface="Times New Roman"/>
              </a:rPr>
              <a:t>en línea en: </a:t>
            </a:r>
            <a:r>
              <a:rPr sz="1200" u="sng" spc="-5" dirty="0">
                <a:solidFill>
                  <a:srgbClr val="970E39"/>
                </a:solidFill>
                <a:uFill>
                  <a:solidFill>
                    <a:srgbClr val="970E39"/>
                  </a:solidFill>
                </a:uFill>
                <a:latin typeface="Times New Roman"/>
                <a:cs typeface="Times New Roman"/>
                <a:hlinkClick r:id="rId5"/>
              </a:rPr>
              <a:t>http://www.ascr.usda.gov/complaint_filing_cust.html</a:t>
            </a:r>
            <a:r>
              <a:rPr sz="1200" spc="-5" dirty="0">
                <a:solidFill>
                  <a:srgbClr val="970E39"/>
                </a:solidFill>
                <a:latin typeface="Times New Roman"/>
                <a:cs typeface="Times New Roman"/>
                <a:hlinkClick r:id="rId5"/>
              </a:rPr>
              <a:t> </a:t>
            </a:r>
            <a:r>
              <a:rPr sz="1200" spc="-5" dirty="0">
                <a:latin typeface="Times New Roman"/>
                <a:cs typeface="Times New Roman"/>
              </a:rPr>
              <a:t>y en cualquier oficina del  USDA, </a:t>
            </a:r>
            <a:r>
              <a:rPr sz="1200" dirty="0">
                <a:latin typeface="Times New Roman"/>
                <a:cs typeface="Times New Roman"/>
              </a:rPr>
              <a:t>o bien </a:t>
            </a:r>
            <a:r>
              <a:rPr sz="1200" spc="-5" dirty="0">
                <a:latin typeface="Times New Roman"/>
                <a:cs typeface="Times New Roman"/>
              </a:rPr>
              <a:t>escriba </a:t>
            </a:r>
            <a:r>
              <a:rPr sz="1200" dirty="0">
                <a:latin typeface="Times New Roman"/>
                <a:cs typeface="Times New Roman"/>
              </a:rPr>
              <a:t>una </a:t>
            </a:r>
            <a:r>
              <a:rPr sz="1200" spc="-5" dirty="0">
                <a:latin typeface="Times New Roman"/>
                <a:cs typeface="Times New Roman"/>
              </a:rPr>
              <a:t>carta dirigida al USDA </a:t>
            </a:r>
            <a:r>
              <a:rPr sz="1200" dirty="0">
                <a:latin typeface="Times New Roman"/>
                <a:cs typeface="Times New Roman"/>
              </a:rPr>
              <a:t>e </a:t>
            </a:r>
            <a:r>
              <a:rPr sz="1200" spc="-10" dirty="0">
                <a:latin typeface="Times New Roman"/>
                <a:cs typeface="Times New Roman"/>
              </a:rPr>
              <a:t>incluya </a:t>
            </a:r>
            <a:r>
              <a:rPr sz="1200" spc="-5" dirty="0">
                <a:latin typeface="Times New Roman"/>
                <a:cs typeface="Times New Roman"/>
              </a:rPr>
              <a:t>en </a:t>
            </a:r>
            <a:r>
              <a:rPr sz="1200" dirty="0">
                <a:latin typeface="Times New Roman"/>
                <a:cs typeface="Times New Roman"/>
              </a:rPr>
              <a:t>la </a:t>
            </a:r>
            <a:r>
              <a:rPr sz="1200" spc="-5" dirty="0">
                <a:latin typeface="Times New Roman"/>
                <a:cs typeface="Times New Roman"/>
              </a:rPr>
              <a:t>carta </a:t>
            </a:r>
            <a:r>
              <a:rPr sz="1200" dirty="0">
                <a:latin typeface="Times New Roman"/>
                <a:cs typeface="Times New Roman"/>
              </a:rPr>
              <a:t>toda la </a:t>
            </a:r>
            <a:r>
              <a:rPr sz="1200" spc="-5" dirty="0">
                <a:latin typeface="Times New Roman"/>
                <a:cs typeface="Times New Roman"/>
              </a:rPr>
              <a:t>información solicitada en el formulario. Para  solicitar </a:t>
            </a:r>
            <a:r>
              <a:rPr sz="1200" dirty="0">
                <a:latin typeface="Times New Roman"/>
                <a:cs typeface="Times New Roman"/>
              </a:rPr>
              <a:t>una </a:t>
            </a:r>
            <a:r>
              <a:rPr sz="1200" spc="-5" dirty="0">
                <a:latin typeface="Times New Roman"/>
                <a:cs typeface="Times New Roman"/>
              </a:rPr>
              <a:t>copia del formulario </a:t>
            </a:r>
            <a:r>
              <a:rPr sz="1200" dirty="0">
                <a:latin typeface="Times New Roman"/>
                <a:cs typeface="Times New Roman"/>
              </a:rPr>
              <a:t>de </a:t>
            </a:r>
            <a:r>
              <a:rPr sz="1200" spc="-5" dirty="0">
                <a:latin typeface="Times New Roman"/>
                <a:cs typeface="Times New Roman"/>
              </a:rPr>
              <a:t>denuncia, llame al </a:t>
            </a:r>
            <a:r>
              <a:rPr sz="1200" dirty="0">
                <a:latin typeface="Times New Roman"/>
                <a:cs typeface="Times New Roman"/>
              </a:rPr>
              <a:t>(866) 632-9992. </a:t>
            </a:r>
            <a:r>
              <a:rPr sz="1200" spc="-10" dirty="0">
                <a:latin typeface="Times New Roman"/>
                <a:cs typeface="Times New Roman"/>
              </a:rPr>
              <a:t>Haga </a:t>
            </a:r>
            <a:r>
              <a:rPr sz="1200" spc="-5" dirty="0">
                <a:latin typeface="Times New Roman"/>
                <a:cs typeface="Times New Roman"/>
              </a:rPr>
              <a:t>llegar su formulario lleno </a:t>
            </a:r>
            <a:r>
              <a:rPr sz="1200" dirty="0">
                <a:latin typeface="Times New Roman"/>
                <a:cs typeface="Times New Roman"/>
              </a:rPr>
              <a:t>o </a:t>
            </a:r>
            <a:r>
              <a:rPr sz="1200" spc="-5" dirty="0">
                <a:latin typeface="Times New Roman"/>
                <a:cs typeface="Times New Roman"/>
              </a:rPr>
              <a:t>carta al USDA</a:t>
            </a:r>
            <a:r>
              <a:rPr sz="1200" spc="150" dirty="0">
                <a:latin typeface="Times New Roman"/>
                <a:cs typeface="Times New Roman"/>
              </a:rPr>
              <a:t> </a:t>
            </a:r>
            <a:r>
              <a:rPr sz="1200" dirty="0">
                <a:latin typeface="Times New Roman"/>
                <a:cs typeface="Times New Roman"/>
              </a:rPr>
              <a:t>por:</a:t>
            </a: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(1)	correo: U.S. Department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Agriculture</a:t>
            </a:r>
            <a:endParaRPr sz="1200" dirty="0">
              <a:latin typeface="Times New Roman"/>
              <a:cs typeface="Times New Roman"/>
            </a:endParaRPr>
          </a:p>
          <a:p>
            <a:pPr marL="404495">
              <a:lnSpc>
                <a:spcPct val="100000"/>
              </a:lnSpc>
            </a:pPr>
            <a:r>
              <a:rPr sz="1200" spc="-5" dirty="0">
                <a:latin typeface="Times New Roman"/>
                <a:cs typeface="Times New Roman"/>
              </a:rPr>
              <a:t>Office </a:t>
            </a:r>
            <a:r>
              <a:rPr sz="1200" dirty="0">
                <a:latin typeface="Times New Roman"/>
                <a:cs typeface="Times New Roman"/>
              </a:rPr>
              <a:t>of the </a:t>
            </a:r>
            <a:r>
              <a:rPr sz="1200" spc="-5" dirty="0">
                <a:latin typeface="Times New Roman"/>
                <a:cs typeface="Times New Roman"/>
              </a:rPr>
              <a:t>Assistant Secretary for </a:t>
            </a:r>
            <a:r>
              <a:rPr sz="1200" dirty="0">
                <a:latin typeface="Times New Roman"/>
                <a:cs typeface="Times New Roman"/>
              </a:rPr>
              <a:t>Civil</a:t>
            </a:r>
            <a:r>
              <a:rPr sz="1200" spc="50" dirty="0">
                <a:latin typeface="Times New Roman"/>
                <a:cs typeface="Times New Roman"/>
              </a:rPr>
              <a:t> </a:t>
            </a:r>
            <a:r>
              <a:rPr sz="1200" spc="-5" dirty="0">
                <a:latin typeface="Times New Roman"/>
                <a:cs typeface="Times New Roman"/>
              </a:rPr>
              <a:t>Rights</a:t>
            </a:r>
            <a:endParaRPr sz="1200" dirty="0">
              <a:latin typeface="Times New Roman"/>
              <a:cs typeface="Times New Roman"/>
            </a:endParaRPr>
          </a:p>
          <a:p>
            <a:pPr marL="393700" marR="5608955">
              <a:lnSpc>
                <a:spcPct val="100000"/>
              </a:lnSpc>
              <a:spcBef>
                <a:spcPts val="5"/>
              </a:spcBef>
            </a:pPr>
            <a:r>
              <a:rPr sz="1200" dirty="0">
                <a:latin typeface="Times New Roman"/>
                <a:cs typeface="Times New Roman"/>
              </a:rPr>
              <a:t>1400 </a:t>
            </a:r>
            <a:r>
              <a:rPr sz="1200" spc="-5" dirty="0">
                <a:latin typeface="Times New Roman"/>
                <a:cs typeface="Times New Roman"/>
              </a:rPr>
              <a:t>Independence Avenue, SW  Washington, </a:t>
            </a:r>
            <a:r>
              <a:rPr sz="1200" dirty="0">
                <a:latin typeface="Times New Roman"/>
                <a:cs typeface="Times New Roman"/>
              </a:rPr>
              <a:t>D.C.</a:t>
            </a:r>
            <a:r>
              <a:rPr sz="1200" spc="5" dirty="0">
                <a:latin typeface="Times New Roman"/>
                <a:cs typeface="Times New Roman"/>
              </a:rPr>
              <a:t> </a:t>
            </a:r>
            <a:r>
              <a:rPr sz="1200" spc="-5" dirty="0">
                <a:latin typeface="Times New Roman"/>
                <a:cs typeface="Times New Roman"/>
              </a:rPr>
              <a:t>20250-9410;</a:t>
            </a:r>
            <a:endParaRPr sz="1200" dirty="0">
              <a:latin typeface="Times New Roman"/>
              <a:cs typeface="Times New Roman"/>
            </a:endParaRPr>
          </a:p>
          <a:p>
            <a:pPr>
              <a:lnSpc>
                <a:spcPct val="100000"/>
              </a:lnSpc>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(2)	fax: (202) 690-7442;</a:t>
            </a:r>
            <a:r>
              <a:rPr sz="1200" spc="5" dirty="0">
                <a:latin typeface="Times New Roman"/>
                <a:cs typeface="Times New Roman"/>
              </a:rPr>
              <a:t> </a:t>
            </a:r>
            <a:r>
              <a:rPr sz="1200" spc="-5" dirty="0">
                <a:latin typeface="Times New Roman"/>
                <a:cs typeface="Times New Roman"/>
              </a:rPr>
              <a:t>o</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tabLst>
                <a:tab pos="419100" algn="l"/>
              </a:tabLst>
            </a:pPr>
            <a:r>
              <a:rPr sz="1200" spc="-5" dirty="0">
                <a:latin typeface="Times New Roman"/>
                <a:cs typeface="Times New Roman"/>
              </a:rPr>
              <a:t>(3)	correo electrónico:</a:t>
            </a:r>
            <a:r>
              <a:rPr sz="1200" spc="75" dirty="0">
                <a:solidFill>
                  <a:srgbClr val="970E39"/>
                </a:solidFill>
                <a:latin typeface="Times New Roman"/>
                <a:cs typeface="Times New Roman"/>
              </a:rPr>
              <a:t> </a:t>
            </a:r>
            <a:r>
              <a:rPr sz="1200" u="sng" spc="-5" dirty="0">
                <a:solidFill>
                  <a:srgbClr val="970E39"/>
                </a:solidFill>
                <a:uFill>
                  <a:solidFill>
                    <a:srgbClr val="970E39"/>
                  </a:solidFill>
                </a:uFill>
                <a:latin typeface="Times New Roman"/>
                <a:cs typeface="Times New Roman"/>
                <a:hlinkClick r:id="rId6"/>
              </a:rPr>
              <a:t>program.intake@usda.gov</a:t>
            </a:r>
            <a:r>
              <a:rPr sz="1200" spc="-5" dirty="0">
                <a:latin typeface="Times New Roman"/>
                <a:cs typeface="Times New Roman"/>
              </a:rPr>
              <a:t>.</a:t>
            </a:r>
            <a:endParaRPr sz="1200" dirty="0">
              <a:latin typeface="Times New Roman"/>
              <a:cs typeface="Times New Roman"/>
            </a:endParaRPr>
          </a:p>
          <a:p>
            <a:pPr>
              <a:lnSpc>
                <a:spcPct val="100000"/>
              </a:lnSpc>
              <a:spcBef>
                <a:spcPts val="5"/>
              </a:spcBef>
            </a:pPr>
            <a:endParaRPr sz="1250" dirty="0">
              <a:latin typeface="Times New Roman"/>
              <a:cs typeface="Times New Roman"/>
            </a:endParaRPr>
          </a:p>
          <a:p>
            <a:pPr marL="12700">
              <a:lnSpc>
                <a:spcPct val="100000"/>
              </a:lnSpc>
            </a:pPr>
            <a:r>
              <a:rPr sz="1200" spc="-5" dirty="0">
                <a:latin typeface="Times New Roman"/>
                <a:cs typeface="Times New Roman"/>
              </a:rPr>
              <a:t>Esta institución es </a:t>
            </a:r>
            <a:r>
              <a:rPr sz="1200" dirty="0">
                <a:latin typeface="Times New Roman"/>
                <a:cs typeface="Times New Roman"/>
              </a:rPr>
              <a:t>un </a:t>
            </a:r>
            <a:r>
              <a:rPr sz="1200" spc="-5" dirty="0">
                <a:latin typeface="Times New Roman"/>
                <a:cs typeface="Times New Roman"/>
              </a:rPr>
              <a:t>proveedor </a:t>
            </a:r>
            <a:r>
              <a:rPr sz="1200" dirty="0">
                <a:latin typeface="Times New Roman"/>
                <a:cs typeface="Times New Roman"/>
              </a:rPr>
              <a:t>que </a:t>
            </a:r>
            <a:r>
              <a:rPr sz="1200" spc="-5" dirty="0">
                <a:latin typeface="Times New Roman"/>
                <a:cs typeface="Times New Roman"/>
              </a:rPr>
              <a:t>ofrece igualdad </a:t>
            </a:r>
            <a:r>
              <a:rPr sz="1200" dirty="0">
                <a:latin typeface="Times New Roman"/>
                <a:cs typeface="Times New Roman"/>
              </a:rPr>
              <a:t>de</a:t>
            </a:r>
            <a:r>
              <a:rPr sz="1200" spc="125" dirty="0">
                <a:latin typeface="Times New Roman"/>
                <a:cs typeface="Times New Roman"/>
              </a:rPr>
              <a:t> </a:t>
            </a:r>
            <a:r>
              <a:rPr sz="1200" dirty="0">
                <a:latin typeface="Times New Roman"/>
                <a:cs typeface="Times New Roman"/>
              </a:rPr>
              <a:t>oportunidades.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383791" y="1312163"/>
            <a:ext cx="6470142"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28394" y="1419809"/>
            <a:ext cx="5883910" cy="452120"/>
          </a:xfrm>
          <a:prstGeom prst="rect">
            <a:avLst/>
          </a:prstGeom>
        </p:spPr>
        <p:txBody>
          <a:bodyPr vert="horz" wrap="square" lIns="0" tIns="12065" rIns="0" bIns="0" rtlCol="0">
            <a:spAutoFit/>
          </a:bodyPr>
          <a:lstStyle/>
          <a:p>
            <a:pPr marL="12700">
              <a:lnSpc>
                <a:spcPct val="100000"/>
              </a:lnSpc>
              <a:spcBef>
                <a:spcPts val="95"/>
              </a:spcBef>
            </a:pPr>
            <a:r>
              <a:rPr spc="-5" dirty="0"/>
              <a:t>Nondiscrimination</a:t>
            </a:r>
            <a:r>
              <a:rPr spc="10" dirty="0"/>
              <a:t> </a:t>
            </a:r>
            <a:r>
              <a:rPr spc="-10" dirty="0"/>
              <a:t>Statement</a:t>
            </a:r>
          </a:p>
        </p:txBody>
      </p:sp>
      <p:sp>
        <p:nvSpPr>
          <p:cNvPr id="13" name="object 13"/>
          <p:cNvSpPr txBox="1"/>
          <p:nvPr/>
        </p:nvSpPr>
        <p:spPr>
          <a:xfrm>
            <a:off x="863600" y="2423287"/>
            <a:ext cx="7171055" cy="2952731"/>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a:cs typeface="Verdana"/>
              </a:rPr>
              <a:t>USDA </a:t>
            </a:r>
            <a:r>
              <a:rPr sz="2000" spc="-5" dirty="0">
                <a:latin typeface="Verdana"/>
                <a:cs typeface="Verdana"/>
              </a:rPr>
              <a:t>Nondiscrimination </a:t>
            </a:r>
            <a:r>
              <a:rPr sz="2000" dirty="0">
                <a:latin typeface="Verdana"/>
                <a:cs typeface="Verdana"/>
              </a:rPr>
              <a:t>Statement</a:t>
            </a:r>
            <a:r>
              <a:rPr sz="2000" spc="-55" dirty="0">
                <a:latin typeface="Verdana"/>
                <a:cs typeface="Verdana"/>
              </a:rPr>
              <a:t> </a:t>
            </a:r>
            <a:r>
              <a:rPr sz="2000" dirty="0">
                <a:latin typeface="Verdana"/>
                <a:cs typeface="Verdana"/>
              </a:rPr>
              <a:t>(NDS)</a:t>
            </a:r>
          </a:p>
          <a:p>
            <a:pPr>
              <a:lnSpc>
                <a:spcPct val="100000"/>
              </a:lnSpc>
              <a:spcBef>
                <a:spcPts val="30"/>
              </a:spcBef>
            </a:pPr>
            <a:endParaRPr sz="1850" dirty="0">
              <a:latin typeface="Times New Roman"/>
              <a:cs typeface="Times New Roman"/>
            </a:endParaRPr>
          </a:p>
          <a:p>
            <a:pPr marL="268605">
              <a:lnSpc>
                <a:spcPct val="100000"/>
              </a:lnSpc>
            </a:pPr>
            <a:r>
              <a:rPr sz="2000" dirty="0">
                <a:latin typeface="Verdana"/>
                <a:cs typeface="Verdana"/>
              </a:rPr>
              <a:t>Short</a:t>
            </a:r>
            <a:r>
              <a:rPr sz="2000" spc="-25" dirty="0">
                <a:latin typeface="Verdana"/>
                <a:cs typeface="Verdana"/>
              </a:rPr>
              <a:t> </a:t>
            </a:r>
            <a:r>
              <a:rPr sz="2000" spc="-5" dirty="0">
                <a:latin typeface="Verdana"/>
                <a:cs typeface="Verdana"/>
              </a:rPr>
              <a:t>versions</a:t>
            </a:r>
            <a:endParaRPr sz="2000" dirty="0">
              <a:latin typeface="Verdana"/>
              <a:cs typeface="Verdana"/>
            </a:endParaRPr>
          </a:p>
          <a:p>
            <a:pPr marL="793115" indent="-286385">
              <a:lnSpc>
                <a:spcPct val="100000"/>
              </a:lnSpc>
              <a:spcBef>
                <a:spcPts val="5"/>
              </a:spcBef>
              <a:buFont typeface="Wingdings"/>
              <a:buChar char=""/>
              <a:tabLst>
                <a:tab pos="793750" algn="l"/>
              </a:tabLst>
            </a:pPr>
            <a:r>
              <a:rPr sz="1600" b="1" spc="-5" dirty="0">
                <a:latin typeface="Verdana"/>
                <a:cs typeface="Verdana"/>
              </a:rPr>
              <a:t>This institution </a:t>
            </a:r>
            <a:r>
              <a:rPr sz="1600" b="1" spc="-10" dirty="0">
                <a:latin typeface="Verdana"/>
                <a:cs typeface="Verdana"/>
              </a:rPr>
              <a:t>is </a:t>
            </a:r>
            <a:r>
              <a:rPr sz="1600" b="1" spc="-5" dirty="0">
                <a:latin typeface="Verdana"/>
                <a:cs typeface="Verdana"/>
              </a:rPr>
              <a:t>an </a:t>
            </a:r>
            <a:r>
              <a:rPr sz="1600" b="1" spc="-10" dirty="0">
                <a:latin typeface="Verdana"/>
                <a:cs typeface="Verdana"/>
              </a:rPr>
              <a:t>equal opportunity</a:t>
            </a:r>
            <a:r>
              <a:rPr sz="1600" b="1" spc="125" dirty="0">
                <a:latin typeface="Verdana"/>
                <a:cs typeface="Verdana"/>
              </a:rPr>
              <a:t> </a:t>
            </a:r>
            <a:r>
              <a:rPr sz="1600" b="1" spc="-5" dirty="0">
                <a:latin typeface="Verdana"/>
                <a:cs typeface="Verdana"/>
              </a:rPr>
              <a:t>provider.</a:t>
            </a:r>
            <a:endParaRPr sz="1600" dirty="0">
              <a:latin typeface="Verdana"/>
              <a:cs typeface="Verdana"/>
            </a:endParaRPr>
          </a:p>
          <a:p>
            <a:pPr marL="793115" marR="5080" indent="-286385">
              <a:lnSpc>
                <a:spcPct val="100000"/>
              </a:lnSpc>
              <a:buFont typeface="Wingdings"/>
              <a:buChar char=""/>
              <a:tabLst>
                <a:tab pos="793750" algn="l"/>
                <a:tab pos="2658745" algn="l"/>
              </a:tabLst>
            </a:pPr>
            <a:r>
              <a:rPr sz="1600" b="1" spc="-5" dirty="0">
                <a:latin typeface="Verdana"/>
                <a:cs typeface="Verdana"/>
              </a:rPr>
              <a:t>Esta institución </a:t>
            </a:r>
            <a:r>
              <a:rPr sz="1600" b="1" spc="-10" dirty="0">
                <a:latin typeface="Verdana"/>
                <a:cs typeface="Verdana"/>
              </a:rPr>
              <a:t>es un proveedor que ofrece igualdad de  oportunidades.	</a:t>
            </a:r>
            <a:r>
              <a:rPr sz="1600" spc="-5" dirty="0">
                <a:latin typeface="Verdana"/>
                <a:cs typeface="Verdana"/>
              </a:rPr>
              <a:t>(Spanish)</a:t>
            </a:r>
            <a:endParaRPr sz="1600" dirty="0">
              <a:latin typeface="Verdana"/>
              <a:cs typeface="Verdana"/>
            </a:endParaRPr>
          </a:p>
          <a:p>
            <a:pPr marL="793115" indent="-286385">
              <a:lnSpc>
                <a:spcPts val="1764"/>
              </a:lnSpc>
              <a:buFont typeface="Wingdings"/>
              <a:buChar char=""/>
              <a:tabLst>
                <a:tab pos="793750" algn="l"/>
              </a:tabLst>
            </a:pPr>
            <a:r>
              <a:rPr sz="1600" spc="-5" dirty="0">
                <a:latin typeface="Lucida Sans Unicode"/>
                <a:cs typeface="Lucida Sans Unicode"/>
              </a:rPr>
              <a:t>*Can be </a:t>
            </a:r>
            <a:r>
              <a:rPr sz="1600" spc="-5" dirty="0">
                <a:latin typeface="Verdana"/>
                <a:cs typeface="Verdana"/>
              </a:rPr>
              <a:t>used </a:t>
            </a:r>
            <a:r>
              <a:rPr sz="1600" spc="-10" dirty="0">
                <a:latin typeface="Lucida Sans Unicode"/>
                <a:cs typeface="Lucida Sans Unicode"/>
              </a:rPr>
              <a:t>in special circumstances</a:t>
            </a:r>
            <a:r>
              <a:rPr sz="1600" spc="100" dirty="0">
                <a:latin typeface="Lucida Sans Unicode"/>
                <a:cs typeface="Lucida Sans Unicode"/>
              </a:rPr>
              <a:t> </a:t>
            </a:r>
            <a:r>
              <a:rPr sz="1600" spc="-5" dirty="0">
                <a:latin typeface="Lucida Sans Unicode"/>
                <a:cs typeface="Lucida Sans Unicode"/>
              </a:rPr>
              <a:t>only</a:t>
            </a:r>
            <a:endParaRPr sz="1600" dirty="0">
              <a:latin typeface="Lucida Sans Unicode"/>
              <a:cs typeface="Lucida Sans Unicode"/>
            </a:endParaRPr>
          </a:p>
          <a:p>
            <a:pPr marL="268605">
              <a:lnSpc>
                <a:spcPct val="100000"/>
              </a:lnSpc>
              <a:spcBef>
                <a:spcPts val="2075"/>
              </a:spcBef>
            </a:pPr>
            <a:r>
              <a:rPr sz="2000" spc="-5" dirty="0">
                <a:latin typeface="Verdana"/>
                <a:cs typeface="Verdana"/>
              </a:rPr>
              <a:t>Translations</a:t>
            </a:r>
            <a:endParaRPr sz="2000" dirty="0">
              <a:latin typeface="Verdana"/>
              <a:cs typeface="Verdana"/>
            </a:endParaRPr>
          </a:p>
          <a:p>
            <a:pPr marL="793115" marR="43180" indent="-286385">
              <a:lnSpc>
                <a:spcPct val="100000"/>
              </a:lnSpc>
              <a:spcBef>
                <a:spcPts val="5"/>
              </a:spcBef>
              <a:buFont typeface="Wingdings"/>
              <a:buChar char=""/>
              <a:tabLst>
                <a:tab pos="793750" algn="l"/>
              </a:tabLst>
            </a:pPr>
            <a:r>
              <a:rPr sz="1600" spc="-5" dirty="0">
                <a:latin typeface="Verdana"/>
                <a:cs typeface="Verdana"/>
              </a:rPr>
              <a:t>22 </a:t>
            </a:r>
            <a:r>
              <a:rPr sz="1600" spc="-10" dirty="0">
                <a:latin typeface="Verdana"/>
                <a:cs typeface="Verdana"/>
              </a:rPr>
              <a:t>Non-English </a:t>
            </a:r>
            <a:r>
              <a:rPr sz="1600" spc="-5" dirty="0">
                <a:latin typeface="Verdana"/>
                <a:cs typeface="Verdana"/>
              </a:rPr>
              <a:t>Languages at:</a:t>
            </a:r>
            <a:r>
              <a:rPr sz="1600" spc="-5" dirty="0">
                <a:solidFill>
                  <a:srgbClr val="970E39"/>
                </a:solidFill>
                <a:latin typeface="Verdana"/>
                <a:cs typeface="Verdana"/>
              </a:rPr>
              <a:t> </a:t>
            </a:r>
            <a:endParaRPr lang="en-US" sz="1600" spc="-5" dirty="0">
              <a:solidFill>
                <a:srgbClr val="970E39"/>
              </a:solidFill>
              <a:latin typeface="Verdana"/>
              <a:cs typeface="Verdana"/>
            </a:endParaRPr>
          </a:p>
          <a:p>
            <a:pPr marL="506730" marR="43180">
              <a:lnSpc>
                <a:spcPct val="100000"/>
              </a:lnSpc>
              <a:spcBef>
                <a:spcPts val="5"/>
              </a:spcBef>
              <a:tabLst>
                <a:tab pos="793750" algn="l"/>
              </a:tabLst>
            </a:pPr>
            <a:r>
              <a:rPr sz="1600" u="sng" spc="-5" dirty="0">
                <a:solidFill>
                  <a:srgbClr val="970E39"/>
                </a:solidFill>
                <a:uFill>
                  <a:solidFill>
                    <a:srgbClr val="970E39"/>
                  </a:solidFill>
                </a:uFill>
                <a:latin typeface="Verdana"/>
                <a:cs typeface="Verdana"/>
              </a:rPr>
              <a:t>https://www.fns.usda.gov/fns-nondiscrimination-statement</a:t>
            </a:r>
            <a:endParaRPr lang="en-US" sz="1600" u="sng" spc="-5" dirty="0">
              <a:solidFill>
                <a:srgbClr val="970E39"/>
              </a:solidFill>
              <a:uFill>
                <a:solidFill>
                  <a:srgbClr val="970E39"/>
                </a:solidFill>
              </a:uFill>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543811" y="1045463"/>
            <a:ext cx="6025134"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88414" y="1153109"/>
            <a:ext cx="5567045" cy="452120"/>
          </a:xfrm>
          <a:prstGeom prst="rect">
            <a:avLst/>
          </a:prstGeom>
        </p:spPr>
        <p:txBody>
          <a:bodyPr vert="horz" wrap="square" lIns="0" tIns="12065" rIns="0" bIns="0" rtlCol="0">
            <a:spAutoFit/>
          </a:bodyPr>
          <a:lstStyle/>
          <a:p>
            <a:pPr marL="12700">
              <a:lnSpc>
                <a:spcPct val="100000"/>
              </a:lnSpc>
              <a:spcBef>
                <a:spcPts val="95"/>
              </a:spcBef>
            </a:pPr>
            <a:r>
              <a:rPr spc="-5" dirty="0"/>
              <a:t>“And Justice For All”</a:t>
            </a:r>
            <a:r>
              <a:rPr spc="25" dirty="0"/>
              <a:t> </a:t>
            </a:r>
            <a:r>
              <a:rPr spc="-5" dirty="0"/>
              <a:t>Poster</a:t>
            </a:r>
          </a:p>
        </p:txBody>
      </p:sp>
      <p:sp>
        <p:nvSpPr>
          <p:cNvPr id="13" name="object 13"/>
          <p:cNvSpPr txBox="1"/>
          <p:nvPr/>
        </p:nvSpPr>
        <p:spPr>
          <a:xfrm>
            <a:off x="255524" y="2217165"/>
            <a:ext cx="4265930" cy="1828706"/>
          </a:xfrm>
          <a:prstGeom prst="rect">
            <a:avLst/>
          </a:prstGeom>
        </p:spPr>
        <p:txBody>
          <a:bodyPr vert="horz" wrap="square" lIns="0" tIns="12700" rIns="0" bIns="0" rtlCol="0">
            <a:spAutoFit/>
          </a:bodyPr>
          <a:lstStyle/>
          <a:p>
            <a:pPr marL="238125" marR="158115">
              <a:lnSpc>
                <a:spcPct val="100000"/>
              </a:lnSpc>
              <a:spcBef>
                <a:spcPts val="100"/>
              </a:spcBef>
            </a:pPr>
            <a:r>
              <a:rPr sz="1800" dirty="0">
                <a:latin typeface="Verdana"/>
                <a:cs typeface="Verdana"/>
              </a:rPr>
              <a:t>Display </a:t>
            </a:r>
            <a:r>
              <a:rPr sz="1800" spc="-5" dirty="0">
                <a:latin typeface="Verdana"/>
                <a:cs typeface="Verdana"/>
              </a:rPr>
              <a:t>the poster </a:t>
            </a:r>
            <a:r>
              <a:rPr sz="1800" dirty="0">
                <a:latin typeface="Verdana"/>
                <a:cs typeface="Verdana"/>
              </a:rPr>
              <a:t>in a </a:t>
            </a:r>
            <a:r>
              <a:rPr sz="1800" spc="-5" dirty="0">
                <a:latin typeface="Verdana"/>
                <a:cs typeface="Verdana"/>
              </a:rPr>
              <a:t>prominent  location </a:t>
            </a:r>
            <a:r>
              <a:rPr sz="1800" dirty="0">
                <a:latin typeface="Verdana"/>
                <a:cs typeface="Verdana"/>
              </a:rPr>
              <a:t>for all </a:t>
            </a:r>
            <a:r>
              <a:rPr sz="1800" spc="-5" dirty="0">
                <a:latin typeface="Verdana"/>
                <a:cs typeface="Verdana"/>
              </a:rPr>
              <a:t>to</a:t>
            </a:r>
            <a:r>
              <a:rPr sz="1800" spc="-25" dirty="0">
                <a:latin typeface="Verdana"/>
                <a:cs typeface="Verdana"/>
              </a:rPr>
              <a:t> </a:t>
            </a:r>
            <a:r>
              <a:rPr sz="1800" dirty="0">
                <a:latin typeface="Verdana"/>
                <a:cs typeface="Verdana"/>
              </a:rPr>
              <a:t>view</a:t>
            </a:r>
          </a:p>
          <a:p>
            <a:pPr>
              <a:lnSpc>
                <a:spcPct val="100000"/>
              </a:lnSpc>
              <a:spcBef>
                <a:spcPts val="20"/>
              </a:spcBef>
            </a:pPr>
            <a:endParaRPr sz="2800" dirty="0">
              <a:latin typeface="Times New Roman"/>
              <a:cs typeface="Times New Roman"/>
            </a:endParaRPr>
          </a:p>
          <a:p>
            <a:pPr marL="225425">
              <a:lnSpc>
                <a:spcPct val="100000"/>
              </a:lnSpc>
            </a:pPr>
            <a:r>
              <a:rPr sz="1800" spc="-5" dirty="0">
                <a:latin typeface="Verdana"/>
                <a:cs typeface="Verdana"/>
              </a:rPr>
              <a:t>AD-475A</a:t>
            </a:r>
            <a:endParaRPr sz="1800" dirty="0">
              <a:latin typeface="Verdana"/>
              <a:cs typeface="Verdana"/>
            </a:endParaRPr>
          </a:p>
          <a:p>
            <a:pPr marL="353695">
              <a:lnSpc>
                <a:spcPct val="100000"/>
              </a:lnSpc>
            </a:pPr>
            <a:r>
              <a:rPr spc="-5" dirty="0">
                <a:latin typeface="Verdana"/>
                <a:cs typeface="Verdana"/>
              </a:rPr>
              <a:t>New required version for</a:t>
            </a:r>
            <a:r>
              <a:rPr spc="-65" dirty="0">
                <a:latin typeface="Verdana"/>
                <a:cs typeface="Verdana"/>
              </a:rPr>
              <a:t> </a:t>
            </a:r>
            <a:r>
              <a:rPr spc="-5" dirty="0">
                <a:latin typeface="Verdana"/>
                <a:cs typeface="Verdana"/>
              </a:rPr>
              <a:t>CSFP</a:t>
            </a:r>
            <a:r>
              <a:rPr lang="en-US" spc="-5" dirty="0">
                <a:latin typeface="Verdana"/>
                <a:cs typeface="Verdana"/>
              </a:rPr>
              <a:t> and TEFAP</a:t>
            </a:r>
            <a:endParaRPr dirty="0">
              <a:latin typeface="Verdana"/>
              <a:cs typeface="Verdana"/>
            </a:endParaRPr>
          </a:p>
        </p:txBody>
      </p:sp>
      <p:pic>
        <p:nvPicPr>
          <p:cNvPr id="16" name="Content Placeholder 10" descr="A close up of text on a white background&#10;&#10;Description automatically generated">
            <a:extLst>
              <a:ext uri="{FF2B5EF4-FFF2-40B4-BE49-F238E27FC236}">
                <a16:creationId xmlns:a16="http://schemas.microsoft.com/office/drawing/2014/main" id="{6398B7A7-52FA-4231-916C-D438B11A9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756831"/>
            <a:ext cx="3178092" cy="49101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494788" y="1159763"/>
            <a:ext cx="412165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739644" y="1267409"/>
            <a:ext cx="3663950" cy="452120"/>
          </a:xfrm>
          <a:prstGeom prst="rect">
            <a:avLst/>
          </a:prstGeom>
        </p:spPr>
        <p:txBody>
          <a:bodyPr vert="horz" wrap="square" lIns="0" tIns="12065" rIns="0" bIns="0" rtlCol="0">
            <a:spAutoFit/>
          </a:bodyPr>
          <a:lstStyle/>
          <a:p>
            <a:pPr marL="12700">
              <a:lnSpc>
                <a:spcPct val="100000"/>
              </a:lnSpc>
              <a:spcBef>
                <a:spcPts val="95"/>
              </a:spcBef>
            </a:pPr>
            <a:r>
              <a:rPr spc="-10" dirty="0"/>
              <a:t>LEP</a:t>
            </a:r>
            <a:r>
              <a:rPr spc="-30" dirty="0"/>
              <a:t> </a:t>
            </a:r>
            <a:r>
              <a:rPr spc="-10" dirty="0"/>
              <a:t>Requirements</a:t>
            </a:r>
          </a:p>
        </p:txBody>
      </p:sp>
      <p:sp>
        <p:nvSpPr>
          <p:cNvPr id="13" name="object 13"/>
          <p:cNvSpPr txBox="1"/>
          <p:nvPr/>
        </p:nvSpPr>
        <p:spPr>
          <a:xfrm>
            <a:off x="316484" y="2043810"/>
            <a:ext cx="8133715" cy="2586355"/>
          </a:xfrm>
          <a:prstGeom prst="rect">
            <a:avLst/>
          </a:prstGeom>
        </p:spPr>
        <p:txBody>
          <a:bodyPr vert="horz" wrap="square" lIns="0" tIns="12700" rIns="0" bIns="0" rtlCol="0">
            <a:spAutoFit/>
          </a:bodyPr>
          <a:lstStyle/>
          <a:p>
            <a:pPr marL="355600" marR="167640" indent="-342900">
              <a:lnSpc>
                <a:spcPct val="100000"/>
              </a:lnSpc>
              <a:spcBef>
                <a:spcPts val="100"/>
              </a:spcBef>
            </a:pPr>
            <a:r>
              <a:rPr sz="2400" spc="-5" dirty="0">
                <a:latin typeface="Verdana"/>
                <a:cs typeface="Verdana"/>
              </a:rPr>
              <a:t>Title </a:t>
            </a:r>
            <a:r>
              <a:rPr sz="2400" dirty="0">
                <a:latin typeface="Verdana"/>
                <a:cs typeface="Verdana"/>
              </a:rPr>
              <a:t>VI and </a:t>
            </a:r>
            <a:r>
              <a:rPr sz="2400" spc="-10" dirty="0">
                <a:latin typeface="Verdana"/>
                <a:cs typeface="Verdana"/>
              </a:rPr>
              <a:t>its implementing </a:t>
            </a:r>
            <a:r>
              <a:rPr sz="2400" spc="-5" dirty="0">
                <a:latin typeface="Verdana"/>
                <a:cs typeface="Verdana"/>
              </a:rPr>
              <a:t>regulations, Executive  Order 13166, </a:t>
            </a:r>
            <a:r>
              <a:rPr sz="2400" dirty="0">
                <a:latin typeface="Verdana"/>
                <a:cs typeface="Verdana"/>
              </a:rPr>
              <a:t>and USDA </a:t>
            </a:r>
            <a:r>
              <a:rPr sz="2400" spc="-5" dirty="0">
                <a:latin typeface="Verdana"/>
                <a:cs typeface="Verdana"/>
              </a:rPr>
              <a:t>LEP </a:t>
            </a:r>
            <a:r>
              <a:rPr sz="2400" spc="-10" dirty="0">
                <a:latin typeface="Verdana"/>
                <a:cs typeface="Verdana"/>
              </a:rPr>
              <a:t>guidance </a:t>
            </a:r>
            <a:r>
              <a:rPr sz="2400" dirty="0">
                <a:latin typeface="Verdana"/>
                <a:cs typeface="Verdana"/>
              </a:rPr>
              <a:t>require  </a:t>
            </a:r>
            <a:r>
              <a:rPr sz="2400" spc="-5" dirty="0">
                <a:latin typeface="Verdana"/>
                <a:cs typeface="Verdana"/>
              </a:rPr>
              <a:t>Federal agencies </a:t>
            </a:r>
            <a:r>
              <a:rPr sz="2400" dirty="0">
                <a:latin typeface="Verdana"/>
                <a:cs typeface="Verdana"/>
              </a:rPr>
              <a:t>and </a:t>
            </a:r>
            <a:r>
              <a:rPr sz="2400" spc="-5" dirty="0">
                <a:latin typeface="Verdana"/>
                <a:cs typeface="Verdana"/>
              </a:rPr>
              <a:t>recipients (State </a:t>
            </a:r>
            <a:r>
              <a:rPr sz="2400" dirty="0">
                <a:latin typeface="Verdana"/>
                <a:cs typeface="Verdana"/>
              </a:rPr>
              <a:t>agencies,  </a:t>
            </a:r>
            <a:r>
              <a:rPr sz="2400" spc="-10" dirty="0">
                <a:latin typeface="Verdana"/>
                <a:cs typeface="Verdana"/>
              </a:rPr>
              <a:t>local </a:t>
            </a:r>
            <a:r>
              <a:rPr sz="2400" dirty="0">
                <a:latin typeface="Verdana"/>
                <a:cs typeface="Verdana"/>
              </a:rPr>
              <a:t>agencies, or other </a:t>
            </a:r>
            <a:r>
              <a:rPr sz="2400" spc="-5" dirty="0">
                <a:latin typeface="Verdana"/>
                <a:cs typeface="Verdana"/>
              </a:rPr>
              <a:t>subrecipients), to</a:t>
            </a:r>
            <a:r>
              <a:rPr sz="2400" spc="85" dirty="0">
                <a:latin typeface="Verdana"/>
                <a:cs typeface="Verdana"/>
              </a:rPr>
              <a:t> </a:t>
            </a:r>
            <a:r>
              <a:rPr sz="2400" spc="-5" dirty="0">
                <a:latin typeface="Verdana"/>
                <a:cs typeface="Verdana"/>
              </a:rPr>
              <a:t>take</a:t>
            </a:r>
            <a:endParaRPr sz="2400" dirty="0">
              <a:latin typeface="Verdana"/>
              <a:cs typeface="Verdana"/>
            </a:endParaRPr>
          </a:p>
          <a:p>
            <a:pPr marL="355600" marR="5080">
              <a:lnSpc>
                <a:spcPct val="100000"/>
              </a:lnSpc>
            </a:pPr>
            <a:r>
              <a:rPr sz="2400" spc="-5" dirty="0">
                <a:latin typeface="Verdana"/>
                <a:cs typeface="Verdana"/>
              </a:rPr>
              <a:t>reasonable </a:t>
            </a:r>
            <a:r>
              <a:rPr sz="2400" dirty="0">
                <a:latin typeface="Verdana"/>
                <a:cs typeface="Verdana"/>
              </a:rPr>
              <a:t>steps to ensure “meaningful” </a:t>
            </a:r>
            <a:r>
              <a:rPr sz="2400" spc="-5" dirty="0">
                <a:latin typeface="Verdana"/>
                <a:cs typeface="Verdana"/>
              </a:rPr>
              <a:t>access </a:t>
            </a:r>
            <a:r>
              <a:rPr sz="2400" dirty="0">
                <a:latin typeface="Verdana"/>
                <a:cs typeface="Verdana"/>
              </a:rPr>
              <a:t>to  </a:t>
            </a:r>
            <a:r>
              <a:rPr sz="2400" spc="-5" dirty="0">
                <a:latin typeface="Verdana"/>
                <a:cs typeface="Verdana"/>
              </a:rPr>
              <a:t>their programs </a:t>
            </a:r>
            <a:r>
              <a:rPr sz="2400" dirty="0">
                <a:latin typeface="Verdana"/>
                <a:cs typeface="Verdana"/>
              </a:rPr>
              <a:t>and </a:t>
            </a:r>
            <a:r>
              <a:rPr sz="2400" spc="-10" dirty="0">
                <a:latin typeface="Verdana"/>
                <a:cs typeface="Verdana"/>
              </a:rPr>
              <a:t>activities </a:t>
            </a:r>
            <a:r>
              <a:rPr sz="2400" spc="-5" dirty="0">
                <a:latin typeface="Verdana"/>
                <a:cs typeface="Verdana"/>
              </a:rPr>
              <a:t>by Limited English  </a:t>
            </a:r>
            <a:r>
              <a:rPr sz="2400" spc="-10" dirty="0">
                <a:latin typeface="Verdana"/>
                <a:cs typeface="Verdana"/>
              </a:rPr>
              <a:t>Proficient </a:t>
            </a:r>
            <a:r>
              <a:rPr sz="2400" spc="-5" dirty="0">
                <a:latin typeface="Verdana"/>
                <a:cs typeface="Verdana"/>
              </a:rPr>
              <a:t>(LEP)</a:t>
            </a:r>
            <a:r>
              <a:rPr sz="2400" spc="60" dirty="0">
                <a:latin typeface="Verdana"/>
                <a:cs typeface="Verdana"/>
              </a:rPr>
              <a:t> </a:t>
            </a:r>
            <a:r>
              <a:rPr sz="2400" spc="-5" dirty="0">
                <a:latin typeface="Verdana"/>
                <a:cs typeface="Verdana"/>
              </a:rPr>
              <a:t>persons.</a:t>
            </a:r>
            <a:endParaRPr sz="2400" dirty="0">
              <a:latin typeface="Verdana"/>
              <a:cs typeface="Verdana"/>
            </a:endParaRPr>
          </a:p>
        </p:txBody>
      </p:sp>
      <p:sp>
        <p:nvSpPr>
          <p:cNvPr id="14" name="object 14"/>
          <p:cNvSpPr txBox="1"/>
          <p:nvPr/>
        </p:nvSpPr>
        <p:spPr>
          <a:xfrm>
            <a:off x="3974719" y="5412740"/>
            <a:ext cx="42297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(FNS Instruction 113-1, </a:t>
            </a:r>
            <a:r>
              <a:rPr sz="1800" dirty="0">
                <a:latin typeface="Verdana"/>
                <a:cs typeface="Verdana"/>
              </a:rPr>
              <a:t>Section</a:t>
            </a:r>
            <a:r>
              <a:rPr sz="1800" spc="5" dirty="0">
                <a:latin typeface="Verdana"/>
                <a:cs typeface="Verdana"/>
              </a:rPr>
              <a:t> </a:t>
            </a:r>
            <a:r>
              <a:rPr sz="1800" dirty="0">
                <a:latin typeface="Verdana"/>
                <a:cs typeface="Verdana"/>
              </a:rPr>
              <a:t>VII)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299716" y="1068324"/>
            <a:ext cx="451332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544572" y="1176349"/>
            <a:ext cx="405701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a:t>
            </a:r>
            <a:r>
              <a:rPr spc="25" dirty="0"/>
              <a:t> </a:t>
            </a:r>
            <a:r>
              <a:rPr spc="-5" dirty="0"/>
              <a:t>Training</a:t>
            </a:r>
          </a:p>
        </p:txBody>
      </p:sp>
      <p:sp>
        <p:nvSpPr>
          <p:cNvPr id="13" name="object 13"/>
          <p:cNvSpPr txBox="1"/>
          <p:nvPr/>
        </p:nvSpPr>
        <p:spPr>
          <a:xfrm>
            <a:off x="596900" y="1815210"/>
            <a:ext cx="8102600" cy="3875420"/>
          </a:xfrm>
          <a:prstGeom prst="rect">
            <a:avLst/>
          </a:prstGeom>
        </p:spPr>
        <p:txBody>
          <a:bodyPr vert="horz" wrap="square" lIns="0" tIns="12700" rIns="0" bIns="0" rtlCol="0">
            <a:spAutoFit/>
          </a:bodyPr>
          <a:lstStyle/>
          <a:p>
            <a:pPr marL="469900" marR="5080" indent="-457200">
              <a:spcBef>
                <a:spcPts val="1789"/>
              </a:spcBef>
              <a:buFont typeface="Wingdings"/>
              <a:buChar char=""/>
              <a:tabLst>
                <a:tab pos="469900" algn="l"/>
                <a:tab pos="470534" algn="l"/>
              </a:tabLst>
            </a:pPr>
            <a:r>
              <a:rPr lang="en-US" dirty="0">
                <a:latin typeface="Verdana" panose="020B0604030504040204" pitchFamily="34" charset="0"/>
                <a:ea typeface="Verdana" panose="020B0604030504040204" pitchFamily="34" charset="0"/>
                <a:cs typeface="Verdana" panose="020B0604030504040204" pitchFamily="34" charset="0"/>
              </a:rPr>
              <a:t>State </a:t>
            </a:r>
            <a:r>
              <a:rPr lang="en-US" spc="-5" dirty="0">
                <a:latin typeface="Verdana" panose="020B0604030504040204" pitchFamily="34" charset="0"/>
                <a:ea typeface="Verdana" panose="020B0604030504040204" pitchFamily="34" charset="0"/>
                <a:cs typeface="Verdana" panose="020B0604030504040204" pitchFamily="34" charset="0"/>
              </a:rPr>
              <a:t>agencies </a:t>
            </a:r>
            <a:r>
              <a:rPr lang="en-US" dirty="0">
                <a:latin typeface="Verdana" panose="020B0604030504040204" pitchFamily="34" charset="0"/>
                <a:ea typeface="Verdana" panose="020B0604030504040204" pitchFamily="34" charset="0"/>
                <a:cs typeface="Verdana" panose="020B0604030504040204" pitchFamily="34" charset="0"/>
              </a:rPr>
              <a:t>are </a:t>
            </a:r>
            <a:r>
              <a:rPr lang="en-US" spc="-5" dirty="0">
                <a:latin typeface="Verdana" panose="020B0604030504040204" pitchFamily="34" charset="0"/>
                <a:ea typeface="Verdana" panose="020B0604030504040204" pitchFamily="34" charset="0"/>
                <a:cs typeface="Verdana" panose="020B0604030504040204" pitchFamily="34" charset="0"/>
              </a:rPr>
              <a:t>responsible </a:t>
            </a:r>
            <a:r>
              <a:rPr lang="en-US" dirty="0">
                <a:latin typeface="Verdana" panose="020B0604030504040204" pitchFamily="34" charset="0"/>
                <a:ea typeface="Verdana" panose="020B0604030504040204" pitchFamily="34" charset="0"/>
                <a:cs typeface="Verdana" panose="020B0604030504040204" pitchFamily="34" charset="0"/>
              </a:rPr>
              <a:t>for </a:t>
            </a:r>
            <a:r>
              <a:rPr lang="en-US" spc="-5" dirty="0">
                <a:latin typeface="Verdana" panose="020B0604030504040204" pitchFamily="34" charset="0"/>
                <a:ea typeface="Verdana" panose="020B0604030504040204" pitchFamily="34" charset="0"/>
                <a:cs typeface="Verdana" panose="020B0604030504040204" pitchFamily="34" charset="0"/>
              </a:rPr>
              <a:t>training subrecipient agencies  </a:t>
            </a:r>
            <a:r>
              <a:rPr lang="en-US" dirty="0">
                <a:latin typeface="Verdana" panose="020B0604030504040204" pitchFamily="34" charset="0"/>
                <a:ea typeface="Verdana" panose="020B0604030504040204" pitchFamily="34" charset="0"/>
                <a:cs typeface="Verdana" panose="020B0604030504040204" pitchFamily="34" charset="0"/>
              </a:rPr>
              <a:t>on an </a:t>
            </a:r>
            <a:r>
              <a:rPr lang="en-US" b="1" u="sng"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annual</a:t>
            </a:r>
            <a:r>
              <a:rPr lang="en-US" b="1" u="sng" spc="-1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en-US" b="1" u="sng" spc="-5"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basis</a:t>
            </a:r>
            <a:r>
              <a:rPr lang="en-US" spc="-5" dirty="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a:p>
            <a:pPr marL="469900" marR="5080" indent="-457200">
              <a:lnSpc>
                <a:spcPct val="100000"/>
              </a:lnSpc>
              <a:spcBef>
                <a:spcPts val="1789"/>
              </a:spcBef>
              <a:buFont typeface="Wingdings"/>
              <a:buChar char=""/>
              <a:tabLst>
                <a:tab pos="469900" algn="l"/>
                <a:tab pos="470534" algn="l"/>
              </a:tabLst>
            </a:pPr>
            <a:r>
              <a:rPr sz="1800" spc="-5" dirty="0">
                <a:latin typeface="Verdana"/>
                <a:cs typeface="Verdana"/>
              </a:rPr>
              <a:t>Subrecipient agencies </a:t>
            </a:r>
            <a:r>
              <a:rPr sz="1800" dirty="0">
                <a:latin typeface="Verdana"/>
                <a:cs typeface="Verdana"/>
              </a:rPr>
              <a:t>are </a:t>
            </a:r>
            <a:r>
              <a:rPr sz="1800" spc="-5" dirty="0">
                <a:latin typeface="Verdana"/>
                <a:cs typeface="Verdana"/>
              </a:rPr>
              <a:t>responsible </a:t>
            </a:r>
            <a:r>
              <a:rPr sz="1800" dirty="0">
                <a:latin typeface="Verdana"/>
                <a:cs typeface="Verdana"/>
              </a:rPr>
              <a:t>for </a:t>
            </a:r>
            <a:r>
              <a:rPr sz="1800" spc="-5" dirty="0">
                <a:latin typeface="Verdana"/>
                <a:cs typeface="Verdana"/>
              </a:rPr>
              <a:t>training their </a:t>
            </a:r>
            <a:r>
              <a:rPr sz="1800" dirty="0">
                <a:latin typeface="Verdana"/>
                <a:cs typeface="Verdana"/>
              </a:rPr>
              <a:t>local </a:t>
            </a:r>
            <a:r>
              <a:rPr sz="1800" spc="-5" dirty="0">
                <a:latin typeface="Verdana"/>
                <a:cs typeface="Verdana"/>
              </a:rPr>
              <a:t>sites,  </a:t>
            </a:r>
            <a:r>
              <a:rPr sz="1800" dirty="0">
                <a:latin typeface="Verdana"/>
                <a:cs typeface="Verdana"/>
              </a:rPr>
              <a:t>including “frontline staff” who </a:t>
            </a:r>
            <a:r>
              <a:rPr sz="1800" spc="-5" dirty="0">
                <a:latin typeface="Verdana"/>
                <a:cs typeface="Verdana"/>
              </a:rPr>
              <a:t>interact with applicants </a:t>
            </a:r>
            <a:r>
              <a:rPr sz="1800" dirty="0">
                <a:latin typeface="Verdana"/>
                <a:cs typeface="Verdana"/>
              </a:rPr>
              <a:t>or  </a:t>
            </a:r>
            <a:r>
              <a:rPr sz="1800" spc="-5" dirty="0">
                <a:latin typeface="Verdana"/>
                <a:cs typeface="Verdana"/>
              </a:rPr>
              <a:t>participants </a:t>
            </a:r>
            <a:r>
              <a:rPr sz="1800" dirty="0">
                <a:latin typeface="Verdana"/>
                <a:cs typeface="Verdana"/>
              </a:rPr>
              <a:t>on an </a:t>
            </a:r>
            <a:r>
              <a:rPr sz="1800" b="1" u="sng" dirty="0">
                <a:uFill>
                  <a:solidFill>
                    <a:srgbClr val="000000"/>
                  </a:solidFill>
                </a:uFill>
                <a:latin typeface="Verdana"/>
                <a:cs typeface="Verdana"/>
              </a:rPr>
              <a:t>annual</a:t>
            </a:r>
            <a:r>
              <a:rPr sz="1800" b="1" u="sng" spc="-10" dirty="0">
                <a:uFill>
                  <a:solidFill>
                    <a:srgbClr val="000000"/>
                  </a:solidFill>
                </a:uFill>
                <a:latin typeface="Verdana"/>
                <a:cs typeface="Verdana"/>
              </a:rPr>
              <a:t> </a:t>
            </a:r>
            <a:r>
              <a:rPr sz="1800" b="1" u="sng" spc="-5" dirty="0">
                <a:uFill>
                  <a:solidFill>
                    <a:srgbClr val="000000"/>
                  </a:solidFill>
                </a:uFill>
                <a:latin typeface="Verdana"/>
                <a:cs typeface="Verdana"/>
              </a:rPr>
              <a:t>basis</a:t>
            </a:r>
            <a:r>
              <a:rPr sz="1800" spc="-5" dirty="0">
                <a:latin typeface="Verdana"/>
                <a:cs typeface="Verdana"/>
              </a:rPr>
              <a:t>.</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469900" marR="390525" indent="-457200">
              <a:lnSpc>
                <a:spcPct val="100000"/>
              </a:lnSpc>
              <a:spcBef>
                <a:spcPts val="1795"/>
              </a:spcBef>
              <a:buFont typeface="Wingdings"/>
              <a:buChar char=""/>
              <a:tabLst>
                <a:tab pos="469900" algn="l"/>
                <a:tab pos="470534" algn="l"/>
              </a:tabLst>
            </a:pPr>
            <a:r>
              <a:rPr sz="1800" spc="-5" dirty="0">
                <a:latin typeface="Verdana"/>
                <a:cs typeface="Verdana"/>
              </a:rPr>
              <a:t>New employees before participating </a:t>
            </a:r>
            <a:r>
              <a:rPr sz="1800" dirty="0">
                <a:latin typeface="Verdana"/>
                <a:cs typeface="Verdana"/>
              </a:rPr>
              <a:t>in </a:t>
            </a:r>
            <a:r>
              <a:rPr sz="1800" spc="-5" dirty="0">
                <a:latin typeface="Verdana"/>
                <a:cs typeface="Verdana"/>
              </a:rPr>
              <a:t>Program </a:t>
            </a:r>
            <a:r>
              <a:rPr sz="1800" dirty="0">
                <a:latin typeface="Verdana"/>
                <a:cs typeface="Verdana"/>
              </a:rPr>
              <a:t>activities must  </a:t>
            </a:r>
            <a:r>
              <a:rPr sz="1800" spc="-5" dirty="0">
                <a:latin typeface="Verdana"/>
                <a:cs typeface="Verdana"/>
              </a:rPr>
              <a:t>receive</a:t>
            </a:r>
            <a:r>
              <a:rPr sz="1800" spc="0" dirty="0">
                <a:latin typeface="Verdana"/>
                <a:cs typeface="Verdana"/>
              </a:rPr>
              <a:t> </a:t>
            </a:r>
            <a:r>
              <a:rPr sz="1800" spc="-5" dirty="0">
                <a:latin typeface="Verdana"/>
                <a:cs typeface="Verdana"/>
              </a:rPr>
              <a:t>training.</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469900" marR="403860" indent="-457200">
              <a:lnSpc>
                <a:spcPct val="100000"/>
              </a:lnSpc>
              <a:spcBef>
                <a:spcPts val="1789"/>
              </a:spcBef>
              <a:buFont typeface="Wingdings"/>
              <a:buChar char=""/>
              <a:tabLst>
                <a:tab pos="469900" algn="l"/>
                <a:tab pos="470534" algn="l"/>
              </a:tabLst>
            </a:pPr>
            <a:r>
              <a:rPr sz="1800" dirty="0">
                <a:latin typeface="Verdana"/>
                <a:cs typeface="Verdana"/>
              </a:rPr>
              <a:t>Volunteers must </a:t>
            </a:r>
            <a:r>
              <a:rPr sz="1800" spc="-5" dirty="0">
                <a:latin typeface="Verdana"/>
                <a:cs typeface="Verdana"/>
              </a:rPr>
              <a:t>receive training appropriate to their </a:t>
            </a:r>
            <a:r>
              <a:rPr sz="1800" dirty="0">
                <a:latin typeface="Verdana"/>
                <a:cs typeface="Verdana"/>
              </a:rPr>
              <a:t>roles and  </a:t>
            </a:r>
            <a:r>
              <a:rPr sz="1800" spc="-5" dirty="0">
                <a:latin typeface="Verdana"/>
                <a:cs typeface="Verdana"/>
              </a:rPr>
              <a:t>responsibilities.</a:t>
            </a:r>
            <a:endParaRPr sz="1800" dirty="0">
              <a:latin typeface="Verdana"/>
              <a:cs typeface="Verdana"/>
            </a:endParaRPr>
          </a:p>
        </p:txBody>
      </p:sp>
    </p:spTree>
    <p:extLst>
      <p:ext uri="{BB962C8B-B14F-4D97-AF65-F5344CB8AC3E}">
        <p14:creationId xmlns:p14="http://schemas.microsoft.com/office/powerpoint/2010/main" val="162625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494788" y="1235963"/>
            <a:ext cx="412165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739644" y="1343609"/>
            <a:ext cx="3663950" cy="452120"/>
          </a:xfrm>
          <a:prstGeom prst="rect">
            <a:avLst/>
          </a:prstGeom>
        </p:spPr>
        <p:txBody>
          <a:bodyPr vert="horz" wrap="square" lIns="0" tIns="12065" rIns="0" bIns="0" rtlCol="0">
            <a:spAutoFit/>
          </a:bodyPr>
          <a:lstStyle/>
          <a:p>
            <a:pPr marL="12700">
              <a:lnSpc>
                <a:spcPct val="100000"/>
              </a:lnSpc>
              <a:spcBef>
                <a:spcPts val="95"/>
              </a:spcBef>
            </a:pPr>
            <a:r>
              <a:rPr spc="-10" dirty="0"/>
              <a:t>LEP</a:t>
            </a:r>
            <a:r>
              <a:rPr spc="-30" dirty="0"/>
              <a:t> </a:t>
            </a:r>
            <a:r>
              <a:rPr spc="-10" dirty="0"/>
              <a:t>Requirements</a:t>
            </a:r>
          </a:p>
        </p:txBody>
      </p:sp>
      <p:sp>
        <p:nvSpPr>
          <p:cNvPr id="13" name="object 13"/>
          <p:cNvSpPr txBox="1"/>
          <p:nvPr/>
        </p:nvSpPr>
        <p:spPr>
          <a:xfrm>
            <a:off x="673100" y="2161719"/>
            <a:ext cx="7539990" cy="2413000"/>
          </a:xfrm>
          <a:prstGeom prst="rect">
            <a:avLst/>
          </a:prstGeom>
        </p:spPr>
        <p:txBody>
          <a:bodyPr vert="horz" wrap="square" lIns="0" tIns="220980" rIns="0" bIns="0" rtlCol="0">
            <a:spAutoFit/>
          </a:bodyPr>
          <a:lstStyle/>
          <a:p>
            <a:pPr marL="355600" indent="-342900">
              <a:lnSpc>
                <a:spcPct val="100000"/>
              </a:lnSpc>
              <a:spcBef>
                <a:spcPts val="1740"/>
              </a:spcBef>
              <a:buFont typeface="Wingdings"/>
              <a:buChar char=""/>
              <a:tabLst>
                <a:tab pos="356235" algn="l"/>
              </a:tabLst>
            </a:pPr>
            <a:r>
              <a:rPr sz="2400" b="1" spc="-5" dirty="0">
                <a:latin typeface="Verdana"/>
                <a:cs typeface="Verdana"/>
              </a:rPr>
              <a:t>Who </a:t>
            </a:r>
            <a:r>
              <a:rPr sz="2400" b="1" dirty="0">
                <a:latin typeface="Verdana"/>
                <a:cs typeface="Verdana"/>
              </a:rPr>
              <a:t>are </a:t>
            </a:r>
            <a:r>
              <a:rPr sz="2400" b="1" spc="-5" dirty="0">
                <a:latin typeface="Verdana"/>
                <a:cs typeface="Verdana"/>
              </a:rPr>
              <a:t>persons with</a:t>
            </a:r>
            <a:r>
              <a:rPr sz="2400" b="1" spc="5" dirty="0">
                <a:latin typeface="Verdana"/>
                <a:cs typeface="Verdana"/>
              </a:rPr>
              <a:t> </a:t>
            </a:r>
            <a:r>
              <a:rPr sz="2400" b="1" spc="-5" dirty="0">
                <a:latin typeface="Verdana"/>
                <a:cs typeface="Verdana"/>
              </a:rPr>
              <a:t>LEP?</a:t>
            </a:r>
            <a:endParaRPr sz="2400" dirty="0">
              <a:latin typeface="Verdana"/>
              <a:cs typeface="Verdana"/>
            </a:endParaRPr>
          </a:p>
          <a:p>
            <a:pPr marL="415290" marR="5080">
              <a:lnSpc>
                <a:spcPct val="120000"/>
              </a:lnSpc>
              <a:spcBef>
                <a:spcPts val="1025"/>
              </a:spcBef>
            </a:pPr>
            <a:r>
              <a:rPr sz="2300" spc="-5" dirty="0">
                <a:latin typeface="Verdana"/>
                <a:cs typeface="Verdana"/>
              </a:rPr>
              <a:t>Individuals who do </a:t>
            </a:r>
            <a:r>
              <a:rPr sz="2300" dirty="0">
                <a:latin typeface="Verdana"/>
                <a:cs typeface="Verdana"/>
              </a:rPr>
              <a:t>not speak </a:t>
            </a:r>
            <a:r>
              <a:rPr sz="2300" spc="-5" dirty="0">
                <a:latin typeface="Verdana"/>
                <a:cs typeface="Verdana"/>
              </a:rPr>
              <a:t>English </a:t>
            </a:r>
            <a:r>
              <a:rPr sz="2300" dirty="0">
                <a:latin typeface="Verdana"/>
                <a:cs typeface="Verdana"/>
              </a:rPr>
              <a:t>as </a:t>
            </a:r>
            <a:r>
              <a:rPr sz="2300" spc="-5" dirty="0">
                <a:latin typeface="Verdana"/>
                <a:cs typeface="Verdana"/>
              </a:rPr>
              <a:t>their  primary language and who </a:t>
            </a:r>
            <a:r>
              <a:rPr sz="2300" dirty="0">
                <a:latin typeface="Verdana"/>
                <a:cs typeface="Verdana"/>
              </a:rPr>
              <a:t>have a </a:t>
            </a:r>
            <a:r>
              <a:rPr sz="2300" spc="-15" dirty="0">
                <a:latin typeface="Verdana"/>
                <a:cs typeface="Verdana"/>
              </a:rPr>
              <a:t>limited </a:t>
            </a:r>
            <a:r>
              <a:rPr sz="2300" dirty="0">
                <a:latin typeface="Verdana"/>
                <a:cs typeface="Verdana"/>
              </a:rPr>
              <a:t>ability  to read, speak, </a:t>
            </a:r>
            <a:r>
              <a:rPr sz="2300" spc="-5" dirty="0">
                <a:latin typeface="Verdana"/>
                <a:cs typeface="Verdana"/>
              </a:rPr>
              <a:t>write, </a:t>
            </a:r>
            <a:r>
              <a:rPr sz="2300" dirty="0">
                <a:latin typeface="Verdana"/>
                <a:cs typeface="Verdana"/>
              </a:rPr>
              <a:t>or understand </a:t>
            </a:r>
            <a:r>
              <a:rPr sz="2300" spc="-5" dirty="0">
                <a:latin typeface="Verdana"/>
                <a:cs typeface="Verdana"/>
              </a:rPr>
              <a:t>English  because </a:t>
            </a:r>
            <a:r>
              <a:rPr sz="2300" dirty="0">
                <a:latin typeface="Verdana"/>
                <a:cs typeface="Verdana"/>
              </a:rPr>
              <a:t>of </a:t>
            </a:r>
            <a:r>
              <a:rPr sz="2300" spc="-5" dirty="0">
                <a:latin typeface="Verdana"/>
                <a:cs typeface="Verdana"/>
              </a:rPr>
              <a:t>their </a:t>
            </a:r>
            <a:r>
              <a:rPr sz="2300" dirty="0">
                <a:latin typeface="Verdana"/>
                <a:cs typeface="Verdana"/>
              </a:rPr>
              <a:t>national</a:t>
            </a:r>
            <a:r>
              <a:rPr sz="2300" spc="-20" dirty="0">
                <a:latin typeface="Verdana"/>
                <a:cs typeface="Verdana"/>
              </a:rPr>
              <a:t> </a:t>
            </a:r>
            <a:r>
              <a:rPr sz="2300" spc="-5" dirty="0">
                <a:latin typeface="Verdana"/>
                <a:cs typeface="Verdana"/>
              </a:rPr>
              <a:t>origin</a:t>
            </a:r>
            <a:endParaRPr sz="2300" dirty="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467359" y="2348610"/>
            <a:ext cx="8049259" cy="3684270"/>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dirty="0">
                <a:latin typeface="Verdana"/>
                <a:cs typeface="Verdana"/>
              </a:rPr>
              <a:t>Meaningful </a:t>
            </a:r>
            <a:r>
              <a:rPr sz="2400" spc="-5" dirty="0">
                <a:latin typeface="Verdana"/>
                <a:cs typeface="Verdana"/>
              </a:rPr>
              <a:t>access </a:t>
            </a:r>
            <a:r>
              <a:rPr sz="2400" spc="-10" dirty="0">
                <a:latin typeface="Verdana"/>
                <a:cs typeface="Verdana"/>
              </a:rPr>
              <a:t>is </a:t>
            </a:r>
            <a:r>
              <a:rPr sz="2400" spc="-5" dirty="0">
                <a:latin typeface="Verdana"/>
                <a:cs typeface="Verdana"/>
              </a:rPr>
              <a:t>accomplished by </a:t>
            </a:r>
            <a:r>
              <a:rPr sz="2400" spc="-15" dirty="0">
                <a:latin typeface="Verdana"/>
                <a:cs typeface="Verdana"/>
              </a:rPr>
              <a:t>providing  </a:t>
            </a:r>
            <a:r>
              <a:rPr sz="2400" dirty="0">
                <a:latin typeface="Verdana"/>
                <a:cs typeface="Verdana"/>
              </a:rPr>
              <a:t>competent, </a:t>
            </a:r>
            <a:r>
              <a:rPr sz="2400" spc="-5" dirty="0">
                <a:latin typeface="Verdana"/>
                <a:cs typeface="Verdana"/>
              </a:rPr>
              <a:t>accurate, timely </a:t>
            </a:r>
            <a:r>
              <a:rPr sz="2400" dirty="0">
                <a:latin typeface="Verdana"/>
                <a:cs typeface="Verdana"/>
              </a:rPr>
              <a:t>and </a:t>
            </a:r>
            <a:r>
              <a:rPr sz="2400" spc="-5" dirty="0">
                <a:latin typeface="Verdana"/>
                <a:cs typeface="Verdana"/>
              </a:rPr>
              <a:t>effective  language services </a:t>
            </a:r>
            <a:r>
              <a:rPr sz="2400" dirty="0">
                <a:latin typeface="Verdana"/>
                <a:cs typeface="Verdana"/>
              </a:rPr>
              <a:t>at no charge </a:t>
            </a:r>
            <a:r>
              <a:rPr sz="2400" spc="-5" dirty="0">
                <a:latin typeface="Verdana"/>
                <a:cs typeface="Verdana"/>
              </a:rPr>
              <a:t>to </a:t>
            </a:r>
            <a:r>
              <a:rPr sz="2400" spc="-10" dirty="0">
                <a:latin typeface="Verdana"/>
                <a:cs typeface="Verdana"/>
              </a:rPr>
              <a:t>individuals </a:t>
            </a:r>
            <a:r>
              <a:rPr sz="2400" spc="-5" dirty="0">
                <a:latin typeface="Verdana"/>
                <a:cs typeface="Verdana"/>
              </a:rPr>
              <a:t>with  LEP when accessing recipient programs </a:t>
            </a:r>
            <a:r>
              <a:rPr sz="2400" dirty="0">
                <a:latin typeface="Verdana"/>
                <a:cs typeface="Verdana"/>
              </a:rPr>
              <a:t>and  </a:t>
            </a:r>
            <a:r>
              <a:rPr sz="2400" spc="-10" dirty="0">
                <a:latin typeface="Verdana"/>
                <a:cs typeface="Verdana"/>
              </a:rPr>
              <a:t>activities.</a:t>
            </a:r>
            <a:endParaRPr sz="2400" dirty="0">
              <a:latin typeface="Verdana"/>
              <a:cs typeface="Verdana"/>
            </a:endParaRPr>
          </a:p>
          <a:p>
            <a:pPr>
              <a:lnSpc>
                <a:spcPct val="100000"/>
              </a:lnSpc>
              <a:buFont typeface="Wingdings"/>
              <a:buChar char=""/>
            </a:pPr>
            <a:endParaRPr sz="2900" dirty="0">
              <a:latin typeface="Times New Roman"/>
              <a:cs typeface="Times New Roman"/>
            </a:endParaRPr>
          </a:p>
          <a:p>
            <a:pPr marL="355600" marR="76200" indent="-342900">
              <a:lnSpc>
                <a:spcPct val="100000"/>
              </a:lnSpc>
              <a:spcBef>
                <a:spcPts val="2430"/>
              </a:spcBef>
              <a:buFont typeface="Wingdings"/>
              <a:buChar char=""/>
              <a:tabLst>
                <a:tab pos="355600" algn="l"/>
              </a:tabLst>
            </a:pPr>
            <a:r>
              <a:rPr sz="2400" spc="-10" dirty="0">
                <a:latin typeface="Verdana"/>
                <a:cs typeface="Verdana"/>
              </a:rPr>
              <a:t>Failure </a:t>
            </a:r>
            <a:r>
              <a:rPr sz="2400" spc="-5" dirty="0">
                <a:latin typeface="Verdana"/>
                <a:cs typeface="Verdana"/>
              </a:rPr>
              <a:t>to </a:t>
            </a:r>
            <a:r>
              <a:rPr sz="2400" spc="-10" dirty="0">
                <a:latin typeface="Verdana"/>
                <a:cs typeface="Verdana"/>
              </a:rPr>
              <a:t>provide </a:t>
            </a:r>
            <a:r>
              <a:rPr sz="2400" dirty="0">
                <a:latin typeface="Verdana"/>
                <a:cs typeface="Verdana"/>
              </a:rPr>
              <a:t>“meaningful” </a:t>
            </a:r>
            <a:r>
              <a:rPr sz="2400" spc="-5" dirty="0">
                <a:latin typeface="Verdana"/>
                <a:cs typeface="Verdana"/>
              </a:rPr>
              <a:t>access </a:t>
            </a:r>
            <a:r>
              <a:rPr sz="2400" dirty="0">
                <a:latin typeface="Verdana"/>
                <a:cs typeface="Verdana"/>
              </a:rPr>
              <a:t>to </a:t>
            </a:r>
            <a:r>
              <a:rPr sz="2400" spc="-5" dirty="0">
                <a:latin typeface="Verdana"/>
                <a:cs typeface="Verdana"/>
              </a:rPr>
              <a:t>persons  with LEP could be </a:t>
            </a:r>
            <a:r>
              <a:rPr sz="2400" spc="-10" dirty="0">
                <a:latin typeface="Verdana"/>
                <a:cs typeface="Verdana"/>
              </a:rPr>
              <a:t>discrimination </a:t>
            </a:r>
            <a:r>
              <a:rPr sz="2400" dirty="0">
                <a:latin typeface="Verdana"/>
                <a:cs typeface="Verdana"/>
              </a:rPr>
              <a:t>on </a:t>
            </a:r>
            <a:r>
              <a:rPr sz="2400" spc="-5" dirty="0">
                <a:latin typeface="Verdana"/>
                <a:cs typeface="Verdana"/>
              </a:rPr>
              <a:t>the basis </a:t>
            </a:r>
            <a:r>
              <a:rPr sz="2400" dirty="0">
                <a:latin typeface="Verdana"/>
                <a:cs typeface="Verdana"/>
              </a:rPr>
              <a:t>of  national</a:t>
            </a:r>
            <a:r>
              <a:rPr sz="2400" spc="25" dirty="0">
                <a:latin typeface="Verdana"/>
                <a:cs typeface="Verdana"/>
              </a:rPr>
              <a:t> </a:t>
            </a:r>
            <a:r>
              <a:rPr sz="2400" spc="-10" dirty="0">
                <a:latin typeface="Verdana"/>
                <a:cs typeface="Verdana"/>
              </a:rPr>
              <a:t>origin.</a:t>
            </a:r>
            <a:endParaRPr sz="2400" dirty="0">
              <a:latin typeface="Verdana"/>
              <a:cs typeface="Verdana"/>
            </a:endParaRPr>
          </a:p>
        </p:txBody>
      </p:sp>
      <p:sp>
        <p:nvSpPr>
          <p:cNvPr id="12" name="object 12"/>
          <p:cNvSpPr/>
          <p:nvPr/>
        </p:nvSpPr>
        <p:spPr>
          <a:xfrm>
            <a:off x="1117091" y="1229867"/>
            <a:ext cx="6877050" cy="912113"/>
          </a:xfrm>
          <a:prstGeom prst="rect">
            <a:avLst/>
          </a:prstGeom>
          <a:blipFill>
            <a:blip r:embed="rId3"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393697" y="1351229"/>
            <a:ext cx="635571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5023"/>
                </a:solidFill>
              </a:rPr>
              <a:t>What </a:t>
            </a:r>
            <a:r>
              <a:rPr sz="3200" dirty="0">
                <a:solidFill>
                  <a:srgbClr val="005023"/>
                </a:solidFill>
              </a:rPr>
              <a:t>is </a:t>
            </a:r>
            <a:r>
              <a:rPr sz="3200" spc="-5" dirty="0">
                <a:solidFill>
                  <a:srgbClr val="005023"/>
                </a:solidFill>
              </a:rPr>
              <a:t>Meaningful</a:t>
            </a:r>
            <a:r>
              <a:rPr sz="3200" spc="-25" dirty="0">
                <a:solidFill>
                  <a:srgbClr val="005023"/>
                </a:solidFill>
              </a:rPr>
              <a:t> </a:t>
            </a:r>
            <a:r>
              <a:rPr sz="3200" spc="-5" dirty="0">
                <a:solidFill>
                  <a:srgbClr val="005023"/>
                </a:solidFill>
              </a:rPr>
              <a:t>Access?</a:t>
            </a:r>
            <a:endParaRPr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37004" y="1312163"/>
            <a:ext cx="219837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3653028" y="1312163"/>
            <a:ext cx="3675126"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2180589" y="1419809"/>
            <a:ext cx="4935855"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25" dirty="0"/>
              <a:t> </a:t>
            </a:r>
            <a:r>
              <a:rPr spc="-10" dirty="0"/>
              <a:t>Access</a:t>
            </a:r>
          </a:p>
        </p:txBody>
      </p:sp>
      <p:sp>
        <p:nvSpPr>
          <p:cNvPr id="14" name="object 14"/>
          <p:cNvSpPr txBox="1"/>
          <p:nvPr/>
        </p:nvSpPr>
        <p:spPr>
          <a:xfrm>
            <a:off x="523748" y="2113915"/>
            <a:ext cx="8020684" cy="4164329"/>
          </a:xfrm>
          <a:prstGeom prst="rect">
            <a:avLst/>
          </a:prstGeom>
        </p:spPr>
        <p:txBody>
          <a:bodyPr vert="horz" wrap="square" lIns="0" tIns="12700" rIns="0" bIns="0" rtlCol="0">
            <a:spAutoFit/>
          </a:bodyPr>
          <a:lstStyle/>
          <a:p>
            <a:pPr marL="276225" marR="570865" indent="-264160">
              <a:lnSpc>
                <a:spcPct val="100000"/>
              </a:lnSpc>
              <a:spcBef>
                <a:spcPts val="100"/>
              </a:spcBef>
            </a:pPr>
            <a:r>
              <a:rPr sz="2400" b="1" spc="-5" dirty="0">
                <a:latin typeface="Arial"/>
                <a:cs typeface="Arial"/>
              </a:rPr>
              <a:t>Factors </a:t>
            </a:r>
            <a:r>
              <a:rPr sz="2400" b="1" dirty="0">
                <a:latin typeface="Arial"/>
                <a:cs typeface="Arial"/>
              </a:rPr>
              <a:t>to </a:t>
            </a:r>
            <a:r>
              <a:rPr sz="2400" b="1" spc="-5" dirty="0">
                <a:latin typeface="Arial"/>
                <a:cs typeface="Arial"/>
              </a:rPr>
              <a:t>consider </a:t>
            </a:r>
            <a:r>
              <a:rPr sz="2400" b="1" dirty="0">
                <a:latin typeface="Arial"/>
                <a:cs typeface="Arial"/>
              </a:rPr>
              <a:t>in </a:t>
            </a:r>
            <a:r>
              <a:rPr sz="2400" b="1" spc="0" dirty="0">
                <a:latin typeface="Arial"/>
                <a:cs typeface="Arial"/>
              </a:rPr>
              <a:t>when </a:t>
            </a:r>
            <a:r>
              <a:rPr sz="2400" b="1" spc="-5" dirty="0">
                <a:latin typeface="Arial"/>
                <a:cs typeface="Arial"/>
              </a:rPr>
              <a:t>ensuring “meaningful”  access:</a:t>
            </a:r>
            <a:endParaRPr sz="2400" dirty="0">
              <a:latin typeface="Arial"/>
              <a:cs typeface="Arial"/>
            </a:endParaRPr>
          </a:p>
          <a:p>
            <a:pPr>
              <a:lnSpc>
                <a:spcPct val="100000"/>
              </a:lnSpc>
              <a:spcBef>
                <a:spcPts val="5"/>
              </a:spcBef>
            </a:pPr>
            <a:endParaRPr sz="2500" dirty="0">
              <a:latin typeface="Times New Roman"/>
              <a:cs typeface="Times New Roman"/>
            </a:endParaRPr>
          </a:p>
          <a:p>
            <a:pPr marL="652780" marR="506730" indent="-373380" algn="just">
              <a:lnSpc>
                <a:spcPct val="100000"/>
              </a:lnSpc>
              <a:buFont typeface="Wingdings"/>
              <a:buChar char=""/>
              <a:tabLst>
                <a:tab pos="641350" algn="l"/>
              </a:tabLst>
            </a:pPr>
            <a:r>
              <a:rPr sz="2100" spc="-5" dirty="0">
                <a:latin typeface="Arial"/>
                <a:cs typeface="Arial"/>
              </a:rPr>
              <a:t>Number or proportion </a:t>
            </a:r>
            <a:r>
              <a:rPr sz="2100" dirty="0">
                <a:latin typeface="Arial"/>
                <a:cs typeface="Arial"/>
              </a:rPr>
              <a:t>of LEP </a:t>
            </a:r>
            <a:r>
              <a:rPr sz="2100" spc="-5" dirty="0">
                <a:latin typeface="Arial"/>
                <a:cs typeface="Arial"/>
              </a:rPr>
              <a:t>persons eligible </a:t>
            </a:r>
            <a:r>
              <a:rPr sz="2100" dirty="0">
                <a:latin typeface="Arial"/>
                <a:cs typeface="Arial"/>
              </a:rPr>
              <a:t>to </a:t>
            </a:r>
            <a:r>
              <a:rPr sz="2100" spc="-5" dirty="0">
                <a:latin typeface="Arial"/>
                <a:cs typeface="Arial"/>
              </a:rPr>
              <a:t>be served  or likely </a:t>
            </a:r>
            <a:r>
              <a:rPr sz="2100" dirty="0">
                <a:latin typeface="Arial"/>
                <a:cs typeface="Arial"/>
              </a:rPr>
              <a:t>to </a:t>
            </a:r>
            <a:r>
              <a:rPr sz="2100" spc="-5" dirty="0">
                <a:latin typeface="Arial"/>
                <a:cs typeface="Arial"/>
              </a:rPr>
              <a:t>be encountered within </a:t>
            </a:r>
            <a:r>
              <a:rPr sz="2100" dirty="0">
                <a:latin typeface="Arial"/>
                <a:cs typeface="Arial"/>
              </a:rPr>
              <a:t>the </a:t>
            </a:r>
            <a:r>
              <a:rPr sz="2100" spc="-5" dirty="0">
                <a:latin typeface="Arial"/>
                <a:cs typeface="Arial"/>
              </a:rPr>
              <a:t>area serviced by the  recipient</a:t>
            </a:r>
            <a:endParaRPr sz="2100" dirty="0">
              <a:latin typeface="Arial"/>
              <a:cs typeface="Arial"/>
            </a:endParaRPr>
          </a:p>
          <a:p>
            <a:pPr marL="623570" marR="5080" indent="-342900">
              <a:lnSpc>
                <a:spcPct val="100000"/>
              </a:lnSpc>
              <a:spcBef>
                <a:spcPts val="1265"/>
              </a:spcBef>
              <a:buClr>
                <a:srgbClr val="515255"/>
              </a:buClr>
              <a:buFont typeface="Wingdings"/>
              <a:buChar char=""/>
              <a:tabLst>
                <a:tab pos="623570" algn="l"/>
                <a:tab pos="624205" algn="l"/>
              </a:tabLst>
            </a:pPr>
            <a:r>
              <a:rPr sz="2100" spc="-5" dirty="0">
                <a:latin typeface="Arial"/>
                <a:cs typeface="Arial"/>
              </a:rPr>
              <a:t>Frequency with which </a:t>
            </a:r>
            <a:r>
              <a:rPr sz="2100" dirty="0">
                <a:latin typeface="Arial"/>
                <a:cs typeface="Arial"/>
              </a:rPr>
              <a:t>LEP </a:t>
            </a:r>
            <a:r>
              <a:rPr sz="2100" spc="-5" dirty="0">
                <a:latin typeface="Arial"/>
                <a:cs typeface="Arial"/>
              </a:rPr>
              <a:t>individuals come in </a:t>
            </a:r>
            <a:r>
              <a:rPr sz="2100" dirty="0">
                <a:latin typeface="Arial"/>
                <a:cs typeface="Arial"/>
              </a:rPr>
              <a:t>contact </a:t>
            </a:r>
            <a:r>
              <a:rPr sz="2100" spc="-5" dirty="0">
                <a:latin typeface="Arial"/>
                <a:cs typeface="Arial"/>
              </a:rPr>
              <a:t>with </a:t>
            </a:r>
            <a:r>
              <a:rPr sz="2100" dirty="0">
                <a:latin typeface="Arial"/>
                <a:cs typeface="Arial"/>
              </a:rPr>
              <a:t>the  </a:t>
            </a:r>
            <a:r>
              <a:rPr sz="2100" spc="-10" dirty="0">
                <a:latin typeface="Arial"/>
                <a:cs typeface="Arial"/>
              </a:rPr>
              <a:t>program</a:t>
            </a:r>
            <a:endParaRPr sz="2100" dirty="0">
              <a:latin typeface="Arial"/>
              <a:cs typeface="Arial"/>
            </a:endParaRPr>
          </a:p>
          <a:p>
            <a:pPr marL="631190" indent="-342900">
              <a:lnSpc>
                <a:spcPct val="100000"/>
              </a:lnSpc>
              <a:spcBef>
                <a:spcPts val="1260"/>
              </a:spcBef>
              <a:buClr>
                <a:srgbClr val="515255"/>
              </a:buClr>
              <a:buFont typeface="Wingdings"/>
              <a:buChar char=""/>
              <a:tabLst>
                <a:tab pos="631190" algn="l"/>
                <a:tab pos="631825" algn="l"/>
              </a:tabLst>
            </a:pPr>
            <a:r>
              <a:rPr sz="2100" spc="-5" dirty="0">
                <a:latin typeface="Arial"/>
                <a:cs typeface="Arial"/>
              </a:rPr>
              <a:t>Nature and importance </a:t>
            </a:r>
            <a:r>
              <a:rPr sz="2100" dirty="0">
                <a:latin typeface="Arial"/>
                <a:cs typeface="Arial"/>
              </a:rPr>
              <a:t>of the </a:t>
            </a:r>
            <a:r>
              <a:rPr sz="2100" spc="-5" dirty="0">
                <a:latin typeface="Arial"/>
                <a:cs typeface="Arial"/>
              </a:rPr>
              <a:t>program, </a:t>
            </a:r>
            <a:r>
              <a:rPr sz="2100" dirty="0">
                <a:latin typeface="Arial"/>
                <a:cs typeface="Arial"/>
              </a:rPr>
              <a:t>activity, or</a:t>
            </a:r>
            <a:r>
              <a:rPr sz="2100" spc="-30" dirty="0">
                <a:latin typeface="Arial"/>
                <a:cs typeface="Arial"/>
              </a:rPr>
              <a:t> </a:t>
            </a:r>
            <a:r>
              <a:rPr sz="2100" spc="-5" dirty="0">
                <a:latin typeface="Arial"/>
                <a:cs typeface="Arial"/>
              </a:rPr>
              <a:t>service</a:t>
            </a:r>
            <a:endParaRPr sz="2100" dirty="0">
              <a:latin typeface="Arial"/>
              <a:cs typeface="Arial"/>
            </a:endParaRPr>
          </a:p>
          <a:p>
            <a:pPr marL="631190">
              <a:lnSpc>
                <a:spcPct val="100000"/>
              </a:lnSpc>
            </a:pPr>
            <a:r>
              <a:rPr sz="2100" spc="-5" dirty="0">
                <a:latin typeface="Arial"/>
                <a:cs typeface="Arial"/>
              </a:rPr>
              <a:t>provided by </a:t>
            </a:r>
            <a:r>
              <a:rPr sz="2100" dirty="0">
                <a:latin typeface="Arial"/>
                <a:cs typeface="Arial"/>
              </a:rPr>
              <a:t>the</a:t>
            </a:r>
            <a:r>
              <a:rPr sz="2100" spc="-5" dirty="0">
                <a:latin typeface="Arial"/>
                <a:cs typeface="Arial"/>
              </a:rPr>
              <a:t> </a:t>
            </a:r>
            <a:r>
              <a:rPr sz="2100" spc="-10" dirty="0">
                <a:latin typeface="Arial"/>
                <a:cs typeface="Arial"/>
              </a:rPr>
              <a:t>program</a:t>
            </a:r>
            <a:endParaRPr sz="2100" dirty="0">
              <a:latin typeface="Arial"/>
              <a:cs typeface="Arial"/>
            </a:endParaRPr>
          </a:p>
          <a:p>
            <a:pPr marL="631190" indent="-342900">
              <a:lnSpc>
                <a:spcPct val="100000"/>
              </a:lnSpc>
              <a:spcBef>
                <a:spcPts val="1260"/>
              </a:spcBef>
              <a:buClr>
                <a:srgbClr val="515255"/>
              </a:buClr>
              <a:buFont typeface="Wingdings"/>
              <a:buChar char=""/>
              <a:tabLst>
                <a:tab pos="631190" algn="l"/>
                <a:tab pos="631825" algn="l"/>
              </a:tabLst>
            </a:pPr>
            <a:r>
              <a:rPr sz="2100" spc="-5" dirty="0">
                <a:latin typeface="Arial"/>
                <a:cs typeface="Arial"/>
              </a:rPr>
              <a:t>Resources available and their</a:t>
            </a:r>
            <a:r>
              <a:rPr sz="2100" spc="-40" dirty="0">
                <a:latin typeface="Arial"/>
                <a:cs typeface="Arial"/>
              </a:rPr>
              <a:t> </a:t>
            </a:r>
            <a:r>
              <a:rPr sz="2100" dirty="0">
                <a:latin typeface="Arial"/>
                <a:cs typeface="Arial"/>
              </a:rPr>
              <a:t>costs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0804" y="1312163"/>
            <a:ext cx="219837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3576828" y="1312163"/>
            <a:ext cx="3675126"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2105660" y="1419809"/>
            <a:ext cx="4935855"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30" dirty="0"/>
              <a:t> </a:t>
            </a:r>
            <a:r>
              <a:rPr spc="-10" dirty="0"/>
              <a:t>Access</a:t>
            </a:r>
          </a:p>
        </p:txBody>
      </p:sp>
      <p:sp>
        <p:nvSpPr>
          <p:cNvPr id="14" name="object 14"/>
          <p:cNvSpPr txBox="1"/>
          <p:nvPr/>
        </p:nvSpPr>
        <p:spPr>
          <a:xfrm>
            <a:off x="675843" y="2196210"/>
            <a:ext cx="7563484" cy="3226435"/>
          </a:xfrm>
          <a:prstGeom prst="rect">
            <a:avLst/>
          </a:prstGeom>
        </p:spPr>
        <p:txBody>
          <a:bodyPr vert="horz" wrap="square" lIns="0" tIns="12700" rIns="0" bIns="0" rtlCol="0">
            <a:spAutoFit/>
          </a:bodyPr>
          <a:lstStyle/>
          <a:p>
            <a:pPr marL="299085" marR="334645" indent="-286385">
              <a:lnSpc>
                <a:spcPct val="100000"/>
              </a:lnSpc>
              <a:spcBef>
                <a:spcPts val="100"/>
              </a:spcBef>
              <a:buFont typeface="Wingdings"/>
              <a:buChar char=""/>
              <a:tabLst>
                <a:tab pos="299720" algn="l"/>
              </a:tabLst>
            </a:pPr>
            <a:r>
              <a:rPr sz="1800" dirty="0">
                <a:latin typeface="Verdana"/>
                <a:cs typeface="Verdana"/>
              </a:rPr>
              <a:t>State </a:t>
            </a:r>
            <a:r>
              <a:rPr sz="1800" spc="-5" dirty="0">
                <a:latin typeface="Verdana"/>
                <a:cs typeface="Verdana"/>
              </a:rPr>
              <a:t>agencies </a:t>
            </a:r>
            <a:r>
              <a:rPr sz="1800" dirty="0">
                <a:latin typeface="Verdana"/>
                <a:cs typeface="Verdana"/>
              </a:rPr>
              <a:t>must </a:t>
            </a:r>
            <a:r>
              <a:rPr sz="1800" spc="-5" dirty="0">
                <a:latin typeface="Verdana"/>
                <a:cs typeface="Verdana"/>
              </a:rPr>
              <a:t>conduct assessments to determine  language profile </a:t>
            </a:r>
            <a:r>
              <a:rPr sz="1800" dirty="0">
                <a:latin typeface="Verdana"/>
                <a:cs typeface="Verdana"/>
              </a:rPr>
              <a:t>for </a:t>
            </a:r>
            <a:r>
              <a:rPr sz="1800" spc="-5" dirty="0">
                <a:latin typeface="Verdana"/>
                <a:cs typeface="Verdana"/>
              </a:rPr>
              <a:t>their State, taking </a:t>
            </a:r>
            <a:r>
              <a:rPr sz="1800" dirty="0">
                <a:latin typeface="Verdana"/>
                <a:cs typeface="Verdana"/>
              </a:rPr>
              <a:t>into account </a:t>
            </a:r>
            <a:r>
              <a:rPr sz="1800" spc="-5" dirty="0">
                <a:latin typeface="Verdana"/>
                <a:cs typeface="Verdana"/>
              </a:rPr>
              <a:t>regional  differences </a:t>
            </a:r>
            <a:r>
              <a:rPr sz="1800" dirty="0">
                <a:latin typeface="Verdana"/>
                <a:cs typeface="Verdana"/>
              </a:rPr>
              <a:t>and </a:t>
            </a:r>
            <a:r>
              <a:rPr sz="1800" spc="-5" dirty="0">
                <a:latin typeface="Verdana"/>
                <a:cs typeface="Verdana"/>
              </a:rPr>
              <a:t>updating </a:t>
            </a:r>
            <a:r>
              <a:rPr sz="1800" dirty="0">
                <a:latin typeface="Verdana"/>
                <a:cs typeface="Verdana"/>
              </a:rPr>
              <a:t>as</a:t>
            </a:r>
            <a:r>
              <a:rPr sz="1800" spc="25" dirty="0">
                <a:latin typeface="Verdana"/>
                <a:cs typeface="Verdana"/>
              </a:rPr>
              <a:t> </a:t>
            </a:r>
            <a:r>
              <a:rPr sz="1800" spc="-5" dirty="0">
                <a:latin typeface="Verdana"/>
                <a:cs typeface="Verdana"/>
              </a:rPr>
              <a:t>appropriate.</a:t>
            </a:r>
            <a:endParaRPr sz="1800" dirty="0">
              <a:latin typeface="Verdana"/>
              <a:cs typeface="Verdana"/>
            </a:endParaRPr>
          </a:p>
          <a:p>
            <a:pPr>
              <a:lnSpc>
                <a:spcPct val="100000"/>
              </a:lnSpc>
              <a:spcBef>
                <a:spcPts val="50"/>
              </a:spcBef>
              <a:buFont typeface="Wingdings"/>
              <a:buChar char=""/>
            </a:pPr>
            <a:endParaRPr sz="2250" dirty="0">
              <a:latin typeface="Times New Roman"/>
              <a:cs typeface="Times New Roman"/>
            </a:endParaRPr>
          </a:p>
          <a:p>
            <a:pPr marL="299085" indent="-286385">
              <a:lnSpc>
                <a:spcPct val="100000"/>
              </a:lnSpc>
              <a:spcBef>
                <a:spcPts val="5"/>
              </a:spcBef>
              <a:buFont typeface="Wingdings"/>
              <a:buChar char=""/>
              <a:tabLst>
                <a:tab pos="299720" algn="l"/>
              </a:tabLst>
            </a:pPr>
            <a:r>
              <a:rPr sz="1800" spc="-5" dirty="0">
                <a:latin typeface="Verdana"/>
                <a:cs typeface="Verdana"/>
              </a:rPr>
              <a:t>Translation </a:t>
            </a:r>
            <a:r>
              <a:rPr sz="1800" dirty="0">
                <a:latin typeface="Verdana"/>
                <a:cs typeface="Verdana"/>
              </a:rPr>
              <a:t>of vital </a:t>
            </a:r>
            <a:r>
              <a:rPr sz="1800" spc="-5" dirty="0">
                <a:latin typeface="Verdana"/>
                <a:cs typeface="Verdana"/>
              </a:rPr>
              <a:t>documents </a:t>
            </a:r>
            <a:r>
              <a:rPr sz="1800" dirty="0">
                <a:latin typeface="Verdana"/>
                <a:cs typeface="Verdana"/>
              </a:rPr>
              <a:t>is</a:t>
            </a:r>
            <a:r>
              <a:rPr sz="1800" spc="-25" dirty="0">
                <a:latin typeface="Verdana"/>
                <a:cs typeface="Verdana"/>
              </a:rPr>
              <a:t> </a:t>
            </a:r>
            <a:r>
              <a:rPr sz="1800" dirty="0">
                <a:latin typeface="Verdana"/>
                <a:cs typeface="Verdana"/>
              </a:rPr>
              <a:t>required.</a:t>
            </a:r>
          </a:p>
          <a:p>
            <a:pPr>
              <a:lnSpc>
                <a:spcPct val="100000"/>
              </a:lnSpc>
              <a:spcBef>
                <a:spcPts val="50"/>
              </a:spcBef>
              <a:buFont typeface="Wingdings"/>
              <a:buChar char=""/>
            </a:pPr>
            <a:endParaRPr sz="2250" dirty="0">
              <a:latin typeface="Times New Roman"/>
              <a:cs typeface="Times New Roman"/>
            </a:endParaRPr>
          </a:p>
          <a:p>
            <a:pPr marL="299085" indent="-286385">
              <a:lnSpc>
                <a:spcPct val="100000"/>
              </a:lnSpc>
              <a:buFont typeface="Wingdings"/>
              <a:buChar char=""/>
              <a:tabLst>
                <a:tab pos="299720" algn="l"/>
              </a:tabLst>
            </a:pPr>
            <a:r>
              <a:rPr sz="1800" spc="-5" dirty="0">
                <a:latin typeface="Verdana"/>
                <a:cs typeface="Verdana"/>
              </a:rPr>
              <a:t>Oral translations </a:t>
            </a:r>
            <a:r>
              <a:rPr sz="1800" dirty="0">
                <a:latin typeface="Verdana"/>
                <a:cs typeface="Verdana"/>
              </a:rPr>
              <a:t>and notification of free </a:t>
            </a:r>
            <a:r>
              <a:rPr sz="1800" spc="-5" dirty="0">
                <a:latin typeface="Verdana"/>
                <a:cs typeface="Verdana"/>
              </a:rPr>
              <a:t>interpretation</a:t>
            </a:r>
            <a:r>
              <a:rPr sz="1800" spc="15" dirty="0">
                <a:latin typeface="Verdana"/>
                <a:cs typeface="Verdana"/>
              </a:rPr>
              <a:t> </a:t>
            </a:r>
            <a:r>
              <a:rPr sz="1800" spc="-5" dirty="0">
                <a:latin typeface="Verdana"/>
                <a:cs typeface="Verdana"/>
              </a:rPr>
              <a:t>services</a:t>
            </a:r>
            <a:endParaRPr sz="1800" dirty="0">
              <a:latin typeface="Verdana"/>
              <a:cs typeface="Verdana"/>
            </a:endParaRPr>
          </a:p>
          <a:p>
            <a:pPr marL="299085">
              <a:lnSpc>
                <a:spcPct val="100000"/>
              </a:lnSpc>
              <a:spcBef>
                <a:spcPts val="5"/>
              </a:spcBef>
            </a:pPr>
            <a:r>
              <a:rPr sz="1800" dirty="0">
                <a:latin typeface="Verdana"/>
                <a:cs typeface="Verdana"/>
              </a:rPr>
              <a:t>is</a:t>
            </a:r>
            <a:r>
              <a:rPr sz="1800" spc="-5" dirty="0">
                <a:latin typeface="Verdana"/>
                <a:cs typeface="Verdana"/>
              </a:rPr>
              <a:t> required.</a:t>
            </a:r>
            <a:endParaRPr sz="1800" dirty="0">
              <a:latin typeface="Verdana"/>
              <a:cs typeface="Verdana"/>
            </a:endParaRPr>
          </a:p>
          <a:p>
            <a:pPr>
              <a:lnSpc>
                <a:spcPct val="100000"/>
              </a:lnSpc>
              <a:spcBef>
                <a:spcPts val="50"/>
              </a:spcBef>
            </a:pPr>
            <a:endParaRPr sz="2250" dirty="0">
              <a:latin typeface="Times New Roman"/>
              <a:cs typeface="Times New Roman"/>
            </a:endParaRPr>
          </a:p>
          <a:p>
            <a:pPr marL="299085" marR="302260" indent="-286385">
              <a:lnSpc>
                <a:spcPct val="100000"/>
              </a:lnSpc>
              <a:buFont typeface="Wingdings"/>
              <a:buChar char=""/>
              <a:tabLst>
                <a:tab pos="299720" algn="l"/>
              </a:tabLst>
            </a:pPr>
            <a:r>
              <a:rPr sz="1800" dirty="0">
                <a:latin typeface="Verdana"/>
                <a:cs typeface="Verdana"/>
              </a:rPr>
              <a:t>Staff </a:t>
            </a:r>
            <a:r>
              <a:rPr sz="1800" spc="-5" dirty="0">
                <a:latin typeface="Verdana"/>
                <a:cs typeface="Verdana"/>
              </a:rPr>
              <a:t>training regarding </a:t>
            </a:r>
            <a:r>
              <a:rPr sz="1800" dirty="0">
                <a:latin typeface="Verdana"/>
                <a:cs typeface="Verdana"/>
              </a:rPr>
              <a:t>how </a:t>
            </a:r>
            <a:r>
              <a:rPr sz="1800" spc="-5" dirty="0">
                <a:latin typeface="Verdana"/>
                <a:cs typeface="Verdana"/>
              </a:rPr>
              <a:t>to provide LEP populations with  </a:t>
            </a:r>
            <a:r>
              <a:rPr sz="1800" dirty="0">
                <a:latin typeface="Verdana"/>
                <a:cs typeface="Verdana"/>
              </a:rPr>
              <a:t>meaningful </a:t>
            </a:r>
            <a:r>
              <a:rPr sz="1800" spc="-5" dirty="0">
                <a:latin typeface="Verdana"/>
                <a:cs typeface="Verdana"/>
              </a:rPr>
              <a:t>access </a:t>
            </a:r>
            <a:r>
              <a:rPr sz="1800" dirty="0">
                <a:latin typeface="Verdana"/>
                <a:cs typeface="Verdana"/>
              </a:rPr>
              <a:t>is </a:t>
            </a:r>
            <a:r>
              <a:rPr sz="1800" spc="-5" dirty="0">
                <a:latin typeface="Verdana"/>
                <a:cs typeface="Verdana"/>
              </a:rPr>
              <a:t>paramount (frontline</a:t>
            </a:r>
            <a:r>
              <a:rPr sz="1800" spc="-15" dirty="0">
                <a:latin typeface="Verdana"/>
                <a:cs typeface="Verdana"/>
              </a:rPr>
              <a:t> </a:t>
            </a:r>
            <a:r>
              <a:rPr sz="1800" dirty="0">
                <a:latin typeface="Verdana"/>
                <a:cs typeface="Verdana"/>
              </a:rPr>
              <a:t>staff).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03476" y="1235963"/>
            <a:ext cx="121081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2756916" y="1235963"/>
            <a:ext cx="1344930"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3619500" y="1235963"/>
            <a:ext cx="3676650" cy="802386"/>
          </a:xfrm>
          <a:prstGeom prst="rect">
            <a:avLst/>
          </a:prstGeom>
          <a:blipFill>
            <a:blip r:embed="rId5"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xfrm>
            <a:off x="2148332" y="1343609"/>
            <a:ext cx="4939030"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and Program</a:t>
            </a:r>
            <a:r>
              <a:rPr spc="50" dirty="0"/>
              <a:t> </a:t>
            </a:r>
            <a:r>
              <a:rPr spc="-10" dirty="0"/>
              <a:t>Access</a:t>
            </a:r>
          </a:p>
        </p:txBody>
      </p:sp>
      <p:sp>
        <p:nvSpPr>
          <p:cNvPr id="15" name="object 15"/>
          <p:cNvSpPr txBox="1"/>
          <p:nvPr/>
        </p:nvSpPr>
        <p:spPr>
          <a:xfrm>
            <a:off x="901700" y="2180971"/>
            <a:ext cx="6755130" cy="4141470"/>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720" algn="l"/>
              </a:tabLst>
            </a:pPr>
            <a:r>
              <a:rPr sz="1800" spc="-5" dirty="0">
                <a:latin typeface="Verdana"/>
                <a:cs typeface="Verdana"/>
              </a:rPr>
              <a:t>Language services:</a:t>
            </a:r>
            <a:endParaRPr sz="1800" dirty="0">
              <a:latin typeface="Verdana"/>
              <a:cs typeface="Verdana"/>
            </a:endParaRPr>
          </a:p>
          <a:p>
            <a:pPr>
              <a:lnSpc>
                <a:spcPct val="100000"/>
              </a:lnSpc>
              <a:spcBef>
                <a:spcPts val="30"/>
              </a:spcBef>
              <a:buFont typeface="Wingdings"/>
              <a:buChar char=""/>
            </a:pPr>
            <a:endParaRPr sz="1850" dirty="0">
              <a:latin typeface="Times New Roman"/>
              <a:cs typeface="Times New Roman"/>
            </a:endParaRPr>
          </a:p>
          <a:p>
            <a:pPr marL="678815" lvl="1" indent="-321945">
              <a:lnSpc>
                <a:spcPct val="100000"/>
              </a:lnSpc>
              <a:buClr>
                <a:srgbClr val="515255"/>
              </a:buClr>
              <a:buFont typeface="Arial"/>
              <a:buChar char="•"/>
              <a:tabLst>
                <a:tab pos="678815" algn="l"/>
                <a:tab pos="679450" algn="l"/>
              </a:tabLst>
            </a:pPr>
            <a:r>
              <a:rPr sz="1800" spc="-5" dirty="0">
                <a:latin typeface="Verdana"/>
                <a:cs typeface="Verdana"/>
              </a:rPr>
              <a:t>Applicants </a:t>
            </a:r>
            <a:r>
              <a:rPr sz="1800" dirty="0">
                <a:latin typeface="Verdana"/>
                <a:cs typeface="Verdana"/>
              </a:rPr>
              <a:t>and </a:t>
            </a:r>
            <a:r>
              <a:rPr sz="1800" spc="-5" dirty="0">
                <a:latin typeface="Verdana"/>
                <a:cs typeface="Verdana"/>
              </a:rPr>
              <a:t>participants </a:t>
            </a:r>
            <a:r>
              <a:rPr sz="1800" dirty="0">
                <a:latin typeface="Verdana"/>
                <a:cs typeface="Verdana"/>
              </a:rPr>
              <a:t>cannot </a:t>
            </a:r>
            <a:r>
              <a:rPr sz="1800" spc="-5" dirty="0">
                <a:latin typeface="Verdana"/>
                <a:cs typeface="Verdana"/>
              </a:rPr>
              <a:t>be </a:t>
            </a:r>
            <a:r>
              <a:rPr sz="1800" dirty="0">
                <a:latin typeface="Verdana"/>
                <a:cs typeface="Verdana"/>
              </a:rPr>
              <a:t>asked </a:t>
            </a:r>
            <a:r>
              <a:rPr sz="1800" spc="-5" dirty="0">
                <a:latin typeface="Verdana"/>
                <a:cs typeface="Verdana"/>
              </a:rPr>
              <a:t>to</a:t>
            </a:r>
            <a:r>
              <a:rPr sz="1800" spc="55" dirty="0">
                <a:latin typeface="Verdana"/>
                <a:cs typeface="Verdana"/>
              </a:rPr>
              <a:t> </a:t>
            </a:r>
            <a:r>
              <a:rPr sz="1800" spc="-5" dirty="0">
                <a:latin typeface="Verdana"/>
                <a:cs typeface="Verdana"/>
              </a:rPr>
              <a:t>bring</a:t>
            </a:r>
            <a:endParaRPr sz="1800" dirty="0">
              <a:latin typeface="Verdana"/>
              <a:cs typeface="Verdana"/>
            </a:endParaRPr>
          </a:p>
          <a:p>
            <a:pPr marL="680085">
              <a:lnSpc>
                <a:spcPct val="100000"/>
              </a:lnSpc>
              <a:spcBef>
                <a:spcPts val="5"/>
              </a:spcBef>
            </a:pPr>
            <a:r>
              <a:rPr sz="1800" spc="-5" dirty="0">
                <a:latin typeface="Verdana"/>
                <a:cs typeface="Verdana"/>
              </a:rPr>
              <a:t>their </a:t>
            </a:r>
            <a:r>
              <a:rPr sz="1800" dirty="0">
                <a:latin typeface="Verdana"/>
                <a:cs typeface="Verdana"/>
              </a:rPr>
              <a:t>own</a:t>
            </a:r>
            <a:r>
              <a:rPr sz="1800" spc="5" dirty="0">
                <a:latin typeface="Verdana"/>
                <a:cs typeface="Verdana"/>
              </a:rPr>
              <a:t> </a:t>
            </a:r>
            <a:r>
              <a:rPr sz="1800" spc="-5" dirty="0">
                <a:latin typeface="Verdana"/>
                <a:cs typeface="Verdana"/>
              </a:rPr>
              <a:t>interpreters</a:t>
            </a:r>
            <a:endParaRPr sz="1800" dirty="0">
              <a:latin typeface="Verdana"/>
              <a:cs typeface="Verdana"/>
            </a:endParaRPr>
          </a:p>
          <a:p>
            <a:pPr marL="678815" lvl="1" indent="-321945">
              <a:lnSpc>
                <a:spcPct val="100000"/>
              </a:lnSpc>
              <a:buClr>
                <a:srgbClr val="515255"/>
              </a:buClr>
              <a:buFont typeface="Arial"/>
              <a:buChar char="•"/>
              <a:tabLst>
                <a:tab pos="678815" algn="l"/>
                <a:tab pos="679450" algn="l"/>
              </a:tabLst>
            </a:pPr>
            <a:r>
              <a:rPr sz="1800" spc="-5" dirty="0">
                <a:latin typeface="Verdana"/>
                <a:cs typeface="Verdana"/>
              </a:rPr>
              <a:t>Children </a:t>
            </a:r>
            <a:r>
              <a:rPr sz="1800" dirty="0">
                <a:latin typeface="Verdana"/>
                <a:cs typeface="Verdana"/>
              </a:rPr>
              <a:t>should </a:t>
            </a:r>
            <a:r>
              <a:rPr sz="1800" b="1" u="sng" spc="-5" dirty="0">
                <a:uFill>
                  <a:solidFill>
                    <a:srgbClr val="000000"/>
                  </a:solidFill>
                </a:uFill>
                <a:latin typeface="Verdana"/>
                <a:cs typeface="Verdana"/>
              </a:rPr>
              <a:t>not</a:t>
            </a:r>
            <a:r>
              <a:rPr sz="1800" b="1" spc="-5" dirty="0">
                <a:latin typeface="Verdana"/>
                <a:cs typeface="Verdana"/>
              </a:rPr>
              <a:t> </a:t>
            </a:r>
            <a:r>
              <a:rPr sz="1800" spc="-5" dirty="0">
                <a:latin typeface="Verdana"/>
                <a:cs typeface="Verdana"/>
              </a:rPr>
              <a:t>be used </a:t>
            </a:r>
            <a:r>
              <a:rPr sz="1800" dirty="0">
                <a:latin typeface="Verdana"/>
                <a:cs typeface="Verdana"/>
              </a:rPr>
              <a:t>as</a:t>
            </a:r>
            <a:r>
              <a:rPr sz="1800" spc="65" dirty="0">
                <a:latin typeface="Verdana"/>
                <a:cs typeface="Verdana"/>
              </a:rPr>
              <a:t> </a:t>
            </a:r>
            <a:r>
              <a:rPr sz="1800" spc="-5" dirty="0">
                <a:latin typeface="Verdana"/>
                <a:cs typeface="Verdana"/>
              </a:rPr>
              <a:t>interpreters</a:t>
            </a:r>
            <a:endParaRPr sz="1800" dirty="0">
              <a:latin typeface="Verdana"/>
              <a:cs typeface="Verdana"/>
            </a:endParaRPr>
          </a:p>
          <a:p>
            <a:pPr marL="755015" lvl="1" indent="-396240">
              <a:lnSpc>
                <a:spcPct val="100000"/>
              </a:lnSpc>
              <a:buClr>
                <a:srgbClr val="515255"/>
              </a:buClr>
              <a:buFont typeface="Arial"/>
              <a:buChar char="•"/>
              <a:tabLst>
                <a:tab pos="755015" algn="l"/>
                <a:tab pos="755650" algn="l"/>
              </a:tabLst>
            </a:pPr>
            <a:r>
              <a:rPr sz="1800" dirty="0">
                <a:latin typeface="Verdana"/>
                <a:cs typeface="Verdana"/>
              </a:rPr>
              <a:t>Use </a:t>
            </a:r>
            <a:r>
              <a:rPr sz="1800" spc="-5" dirty="0">
                <a:latin typeface="Verdana"/>
                <a:cs typeface="Verdana"/>
              </a:rPr>
              <a:t>qualified, competent language</a:t>
            </a:r>
            <a:r>
              <a:rPr sz="1800" spc="30" dirty="0">
                <a:latin typeface="Verdana"/>
                <a:cs typeface="Verdana"/>
              </a:rPr>
              <a:t> </a:t>
            </a:r>
            <a:r>
              <a:rPr sz="1800" spc="-5" dirty="0">
                <a:latin typeface="Verdana"/>
                <a:cs typeface="Verdana"/>
              </a:rPr>
              <a:t>resources</a:t>
            </a:r>
            <a:endParaRPr sz="1800" dirty="0">
              <a:latin typeface="Verdana"/>
              <a:cs typeface="Verdana"/>
            </a:endParaRPr>
          </a:p>
          <a:p>
            <a:pPr lvl="1">
              <a:lnSpc>
                <a:spcPct val="100000"/>
              </a:lnSpc>
              <a:spcBef>
                <a:spcPts val="35"/>
              </a:spcBef>
              <a:buClr>
                <a:srgbClr val="515255"/>
              </a:buClr>
              <a:buFont typeface="Arial"/>
              <a:buChar char="•"/>
            </a:pPr>
            <a:endParaRPr sz="1850" dirty="0">
              <a:latin typeface="Times New Roman"/>
              <a:cs typeface="Times New Roman"/>
            </a:endParaRPr>
          </a:p>
          <a:p>
            <a:pPr marL="299085" indent="-286385">
              <a:lnSpc>
                <a:spcPct val="100000"/>
              </a:lnSpc>
              <a:buFont typeface="Wingdings"/>
              <a:buChar char=""/>
              <a:tabLst>
                <a:tab pos="299720" algn="l"/>
              </a:tabLst>
            </a:pPr>
            <a:r>
              <a:rPr sz="1800" spc="-5" dirty="0">
                <a:latin typeface="Verdana"/>
                <a:cs typeface="Verdana"/>
              </a:rPr>
              <a:t>Examples </a:t>
            </a:r>
            <a:r>
              <a:rPr sz="1800" dirty="0">
                <a:latin typeface="Verdana"/>
                <a:cs typeface="Verdana"/>
              </a:rPr>
              <a:t>of </a:t>
            </a:r>
            <a:r>
              <a:rPr sz="1800" spc="-5" dirty="0">
                <a:latin typeface="Verdana"/>
                <a:cs typeface="Verdana"/>
              </a:rPr>
              <a:t>language</a:t>
            </a:r>
            <a:r>
              <a:rPr sz="1800" spc="5" dirty="0">
                <a:latin typeface="Verdana"/>
                <a:cs typeface="Verdana"/>
              </a:rPr>
              <a:t> </a:t>
            </a:r>
            <a:r>
              <a:rPr sz="1800" spc="-5" dirty="0">
                <a:latin typeface="Verdana"/>
                <a:cs typeface="Verdana"/>
              </a:rPr>
              <a:t>services:</a:t>
            </a:r>
            <a:endParaRPr sz="1800" dirty="0">
              <a:latin typeface="Verdana"/>
              <a:cs typeface="Verdana"/>
            </a:endParaRPr>
          </a:p>
          <a:p>
            <a:pPr>
              <a:lnSpc>
                <a:spcPct val="100000"/>
              </a:lnSpc>
              <a:spcBef>
                <a:spcPts val="30"/>
              </a:spcBef>
              <a:buFont typeface="Wingdings"/>
              <a:buChar char=""/>
            </a:pPr>
            <a:endParaRPr sz="1850" dirty="0">
              <a:latin typeface="Times New Roman"/>
              <a:cs typeface="Times New Roman"/>
            </a:endParaRP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Qualified, competent bilingual</a:t>
            </a:r>
            <a:r>
              <a:rPr sz="1800" spc="25" dirty="0">
                <a:latin typeface="Verdana"/>
                <a:cs typeface="Verdana"/>
              </a:rPr>
              <a:t> </a:t>
            </a:r>
            <a:r>
              <a:rPr sz="1800" dirty="0">
                <a:latin typeface="Verdana"/>
                <a:cs typeface="Verdana"/>
              </a:rPr>
              <a:t>staff</a:t>
            </a: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Telephone interpreter</a:t>
            </a:r>
            <a:r>
              <a:rPr sz="1800" spc="40" dirty="0">
                <a:latin typeface="Verdana"/>
                <a:cs typeface="Verdana"/>
              </a:rPr>
              <a:t> </a:t>
            </a:r>
            <a:r>
              <a:rPr sz="1800" dirty="0">
                <a:latin typeface="Verdana"/>
                <a:cs typeface="Verdana"/>
              </a:rPr>
              <a:t>lines</a:t>
            </a:r>
          </a:p>
          <a:p>
            <a:pPr marL="702945" lvl="1" indent="-342900">
              <a:lnSpc>
                <a:spcPct val="100000"/>
              </a:lnSpc>
              <a:buClr>
                <a:srgbClr val="515255"/>
              </a:buClr>
              <a:buFont typeface="Arial"/>
              <a:buChar char="•"/>
              <a:tabLst>
                <a:tab pos="702945" algn="l"/>
                <a:tab pos="703580" algn="l"/>
              </a:tabLst>
            </a:pPr>
            <a:r>
              <a:rPr sz="1800" spc="-5" dirty="0">
                <a:latin typeface="Verdana"/>
                <a:cs typeface="Verdana"/>
              </a:rPr>
              <a:t>Oral interpretation services</a:t>
            </a:r>
            <a:endParaRPr sz="1800" dirty="0">
              <a:latin typeface="Verdana"/>
              <a:cs typeface="Verdana"/>
            </a:endParaRPr>
          </a:p>
          <a:p>
            <a:pPr marL="702945" lvl="1" indent="-342900">
              <a:lnSpc>
                <a:spcPct val="100000"/>
              </a:lnSpc>
              <a:spcBef>
                <a:spcPts val="5"/>
              </a:spcBef>
              <a:buClr>
                <a:srgbClr val="515255"/>
              </a:buClr>
              <a:buFont typeface="Arial"/>
              <a:buChar char="•"/>
              <a:tabLst>
                <a:tab pos="702945" algn="l"/>
                <a:tab pos="703580" algn="l"/>
              </a:tabLst>
            </a:pPr>
            <a:r>
              <a:rPr sz="1800" spc="-5" dirty="0">
                <a:latin typeface="Verdana"/>
                <a:cs typeface="Verdana"/>
              </a:rPr>
              <a:t>Written language</a:t>
            </a:r>
            <a:r>
              <a:rPr sz="1800" spc="0" dirty="0">
                <a:latin typeface="Verdana"/>
                <a:cs typeface="Verdana"/>
              </a:rPr>
              <a:t> </a:t>
            </a:r>
            <a:r>
              <a:rPr sz="1800" spc="-5" dirty="0">
                <a:latin typeface="Verdana"/>
                <a:cs typeface="Verdana"/>
              </a:rPr>
              <a:t>services</a:t>
            </a:r>
            <a:endParaRPr sz="1800" dirty="0">
              <a:latin typeface="Verdana"/>
              <a:cs typeface="Verdana"/>
            </a:endParaRPr>
          </a:p>
          <a:p>
            <a:pPr marL="702945" marR="165100" lvl="1" indent="-342900">
              <a:lnSpc>
                <a:spcPct val="100000"/>
              </a:lnSpc>
              <a:buClr>
                <a:srgbClr val="515255"/>
              </a:buClr>
              <a:buFont typeface="Arial"/>
              <a:buChar char="•"/>
              <a:tabLst>
                <a:tab pos="702945" algn="l"/>
                <a:tab pos="703580" algn="l"/>
              </a:tabLst>
            </a:pPr>
            <a:r>
              <a:rPr sz="1800" spc="-5" dirty="0">
                <a:latin typeface="Verdana"/>
                <a:cs typeface="Verdana"/>
              </a:rPr>
              <a:t>Qualified, competent community organizations </a:t>
            </a:r>
            <a:r>
              <a:rPr sz="1800" dirty="0">
                <a:latin typeface="Verdana"/>
                <a:cs typeface="Verdana"/>
              </a:rPr>
              <a:t>and  </a:t>
            </a:r>
            <a:r>
              <a:rPr sz="1800" spc="-5" dirty="0">
                <a:latin typeface="Verdana"/>
                <a:cs typeface="Verdana"/>
              </a:rPr>
              <a:t>volunteers</a:t>
            </a:r>
            <a:endParaRPr sz="1800" dirty="0">
              <a:latin typeface="Verdana"/>
              <a:cs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040891" y="1235963"/>
            <a:ext cx="71086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284477" y="1343609"/>
            <a:ext cx="6649720" cy="452120"/>
          </a:xfrm>
          <a:prstGeom prst="rect">
            <a:avLst/>
          </a:prstGeom>
        </p:spPr>
        <p:txBody>
          <a:bodyPr vert="horz" wrap="square" lIns="0" tIns="12065" rIns="0" bIns="0" rtlCol="0">
            <a:spAutoFit/>
          </a:bodyPr>
          <a:lstStyle/>
          <a:p>
            <a:pPr marL="12700">
              <a:lnSpc>
                <a:spcPct val="100000"/>
              </a:lnSpc>
              <a:spcBef>
                <a:spcPts val="95"/>
              </a:spcBef>
            </a:pPr>
            <a:r>
              <a:rPr spc="-10" dirty="0"/>
              <a:t>LEP </a:t>
            </a:r>
            <a:r>
              <a:rPr spc="-5" dirty="0"/>
              <a:t>Population and Data</a:t>
            </a:r>
            <a:r>
              <a:rPr spc="85" dirty="0"/>
              <a:t> </a:t>
            </a:r>
            <a:r>
              <a:rPr spc="-10" dirty="0"/>
              <a:t>Sources</a:t>
            </a:r>
          </a:p>
        </p:txBody>
      </p:sp>
      <p:sp>
        <p:nvSpPr>
          <p:cNvPr id="13" name="object 13"/>
          <p:cNvSpPr txBox="1"/>
          <p:nvPr/>
        </p:nvSpPr>
        <p:spPr>
          <a:xfrm>
            <a:off x="444500" y="2171827"/>
            <a:ext cx="28721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Population data</a:t>
            </a:r>
            <a:r>
              <a:rPr sz="1800" spc="-25" dirty="0">
                <a:latin typeface="Verdana"/>
                <a:cs typeface="Verdana"/>
              </a:rPr>
              <a:t> </a:t>
            </a:r>
            <a:r>
              <a:rPr sz="1800" spc="-5" dirty="0">
                <a:latin typeface="Verdana"/>
                <a:cs typeface="Verdana"/>
              </a:rPr>
              <a:t>sources:</a:t>
            </a:r>
            <a:endParaRPr sz="1800" dirty="0">
              <a:latin typeface="Verdana"/>
              <a:cs typeface="Verdana"/>
            </a:endParaRPr>
          </a:p>
        </p:txBody>
      </p:sp>
      <p:sp>
        <p:nvSpPr>
          <p:cNvPr id="14" name="object 14"/>
          <p:cNvSpPr txBox="1"/>
          <p:nvPr/>
        </p:nvSpPr>
        <p:spPr>
          <a:xfrm>
            <a:off x="444500" y="2750642"/>
            <a:ext cx="1187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Wingdings"/>
                <a:cs typeface="Wingdings"/>
              </a:rPr>
              <a:t></a:t>
            </a:r>
            <a:endParaRPr sz="1600" dirty="0">
              <a:latin typeface="Wingdings"/>
              <a:cs typeface="Wingdings"/>
            </a:endParaRPr>
          </a:p>
        </p:txBody>
      </p:sp>
      <p:sp>
        <p:nvSpPr>
          <p:cNvPr id="15" name="object 15"/>
          <p:cNvSpPr txBox="1"/>
          <p:nvPr/>
        </p:nvSpPr>
        <p:spPr>
          <a:xfrm>
            <a:off x="1016304" y="2700997"/>
            <a:ext cx="3762375" cy="611505"/>
          </a:xfrm>
          <a:prstGeom prst="rect">
            <a:avLst/>
          </a:prstGeom>
        </p:spPr>
        <p:txBody>
          <a:bodyPr vert="horz" wrap="square" lIns="0" tIns="62229" rIns="0" bIns="0" rtlCol="0">
            <a:spAutoFit/>
          </a:bodyPr>
          <a:lstStyle/>
          <a:p>
            <a:pPr marL="12700">
              <a:lnSpc>
                <a:spcPct val="100000"/>
              </a:lnSpc>
              <a:spcBef>
                <a:spcPts val="489"/>
              </a:spcBef>
            </a:pPr>
            <a:r>
              <a:rPr sz="1600" spc="-5" dirty="0">
                <a:latin typeface="Verdana"/>
                <a:cs typeface="Verdana"/>
              </a:rPr>
              <a:t>Department of </a:t>
            </a:r>
            <a:r>
              <a:rPr sz="1600" spc="-10" dirty="0">
                <a:latin typeface="Verdana"/>
                <a:cs typeface="Verdana"/>
              </a:rPr>
              <a:t>Justice </a:t>
            </a:r>
            <a:r>
              <a:rPr sz="1600" spc="-5" dirty="0">
                <a:latin typeface="Verdana"/>
                <a:cs typeface="Verdana"/>
              </a:rPr>
              <a:t>site:</a:t>
            </a:r>
            <a:r>
              <a:rPr sz="1600" spc="60" dirty="0">
                <a:latin typeface="Verdana"/>
                <a:cs typeface="Verdana"/>
              </a:rPr>
              <a:t> </a:t>
            </a:r>
            <a:r>
              <a:rPr sz="1600" spc="-10" dirty="0">
                <a:latin typeface="Verdana"/>
                <a:cs typeface="Verdana"/>
              </a:rPr>
              <a:t>LEP.GOV</a:t>
            </a:r>
            <a:endParaRPr sz="1600" dirty="0">
              <a:latin typeface="Verdana"/>
              <a:cs typeface="Verdana"/>
            </a:endParaRPr>
          </a:p>
          <a:p>
            <a:pPr marL="354965">
              <a:lnSpc>
                <a:spcPct val="100000"/>
              </a:lnSpc>
              <a:spcBef>
                <a:spcPts val="385"/>
              </a:spcBef>
            </a:pPr>
            <a:r>
              <a:rPr sz="1600" u="sng" spc="-5" dirty="0">
                <a:solidFill>
                  <a:srgbClr val="970E39"/>
                </a:solidFill>
                <a:uFill>
                  <a:solidFill>
                    <a:srgbClr val="970E39"/>
                  </a:solidFill>
                </a:uFill>
                <a:latin typeface="Verdana"/>
                <a:cs typeface="Verdana"/>
                <a:hlinkClick r:id="rId4"/>
              </a:rPr>
              <a:t>http://www.lep.gov/maps/</a:t>
            </a:r>
            <a:endParaRPr sz="1600" dirty="0">
              <a:latin typeface="Verdana"/>
              <a:cs typeface="Verdana"/>
            </a:endParaRPr>
          </a:p>
        </p:txBody>
      </p:sp>
      <p:sp>
        <p:nvSpPr>
          <p:cNvPr id="16" name="object 16"/>
          <p:cNvSpPr txBox="1"/>
          <p:nvPr/>
        </p:nvSpPr>
        <p:spPr>
          <a:xfrm>
            <a:off x="446023" y="3579647"/>
            <a:ext cx="8296909" cy="2367280"/>
          </a:xfrm>
          <a:prstGeom prst="rect">
            <a:avLst/>
          </a:prstGeom>
        </p:spPr>
        <p:txBody>
          <a:bodyPr vert="horz" wrap="square" lIns="0" tIns="12700" rIns="0" bIns="0" rtlCol="0">
            <a:spAutoFit/>
          </a:bodyPr>
          <a:lstStyle/>
          <a:p>
            <a:pPr marL="925830" marR="3025775" indent="-913130">
              <a:lnSpc>
                <a:spcPct val="120000"/>
              </a:lnSpc>
              <a:spcBef>
                <a:spcPts val="100"/>
              </a:spcBef>
              <a:buClr>
                <a:srgbClr val="515255"/>
              </a:buClr>
              <a:buSzPct val="125000"/>
              <a:buFont typeface="Wingdings"/>
              <a:buChar char=""/>
              <a:tabLst>
                <a:tab pos="584200" algn="l"/>
                <a:tab pos="584835" algn="l"/>
              </a:tabLst>
            </a:pPr>
            <a:r>
              <a:rPr sz="1600" spc="-5" dirty="0">
                <a:latin typeface="Verdana"/>
                <a:cs typeface="Verdana"/>
              </a:rPr>
              <a:t>US </a:t>
            </a:r>
            <a:r>
              <a:rPr sz="1600" spc="-10" dirty="0">
                <a:latin typeface="Verdana"/>
                <a:cs typeface="Verdana"/>
              </a:rPr>
              <a:t>Census </a:t>
            </a:r>
            <a:r>
              <a:rPr sz="1600" spc="-5" dirty="0">
                <a:latin typeface="Verdana"/>
                <a:cs typeface="Verdana"/>
              </a:rPr>
              <a:t>Data </a:t>
            </a:r>
            <a:r>
              <a:rPr sz="1600" u="sng" spc="-5"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5"/>
              </a:rPr>
              <a:t>http://www.census.gov/2010census/data/</a:t>
            </a:r>
            <a:endParaRPr sz="1600" dirty="0">
              <a:latin typeface="Verdana"/>
              <a:cs typeface="Verdana"/>
            </a:endParaRPr>
          </a:p>
          <a:p>
            <a:pPr>
              <a:lnSpc>
                <a:spcPct val="100000"/>
              </a:lnSpc>
              <a:spcBef>
                <a:spcPts val="5"/>
              </a:spcBef>
              <a:buClr>
                <a:srgbClr val="515255"/>
              </a:buClr>
              <a:buFont typeface="Wingdings"/>
              <a:buChar char=""/>
            </a:pPr>
            <a:endParaRPr sz="2000" dirty="0">
              <a:latin typeface="Times New Roman"/>
              <a:cs typeface="Times New Roman"/>
            </a:endParaRPr>
          </a:p>
          <a:p>
            <a:pPr marL="925830" marR="4443730" indent="-913130">
              <a:lnSpc>
                <a:spcPct val="120000"/>
              </a:lnSpc>
              <a:buClr>
                <a:srgbClr val="515255"/>
              </a:buClr>
              <a:buSzPct val="125000"/>
              <a:buFont typeface="Wingdings"/>
              <a:buChar char=""/>
              <a:tabLst>
                <a:tab pos="584200" algn="l"/>
                <a:tab pos="584835" algn="l"/>
              </a:tabLst>
            </a:pPr>
            <a:r>
              <a:rPr sz="1600" spc="-5" dirty="0">
                <a:latin typeface="Verdana"/>
                <a:cs typeface="Verdana"/>
              </a:rPr>
              <a:t>American </a:t>
            </a:r>
            <a:r>
              <a:rPr sz="1600" spc="-10" dirty="0">
                <a:latin typeface="Verdana"/>
                <a:cs typeface="Verdana"/>
              </a:rPr>
              <a:t>Community </a:t>
            </a:r>
            <a:r>
              <a:rPr sz="1600" spc="-5" dirty="0">
                <a:latin typeface="Verdana"/>
                <a:cs typeface="Verdana"/>
              </a:rPr>
              <a:t>Survey </a:t>
            </a:r>
            <a:r>
              <a:rPr sz="1600" u="sng" spc="-5"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6"/>
              </a:rPr>
              <a:t>h</a:t>
            </a:r>
            <a:r>
              <a:rPr sz="1600" u="sng" spc="-15" dirty="0">
                <a:solidFill>
                  <a:srgbClr val="970E39"/>
                </a:solidFill>
                <a:uFill>
                  <a:solidFill>
                    <a:srgbClr val="970E39"/>
                  </a:solidFill>
                </a:uFill>
                <a:latin typeface="Verdana"/>
                <a:cs typeface="Verdana"/>
                <a:hlinkClick r:id="rId6"/>
              </a:rPr>
              <a:t>t</a:t>
            </a:r>
            <a:r>
              <a:rPr sz="1600" u="sng" spc="-10" dirty="0">
                <a:solidFill>
                  <a:srgbClr val="970E39"/>
                </a:solidFill>
                <a:uFill>
                  <a:solidFill>
                    <a:srgbClr val="970E39"/>
                  </a:solidFill>
                </a:uFill>
                <a:latin typeface="Verdana"/>
                <a:cs typeface="Verdana"/>
                <a:hlinkClick r:id="rId6"/>
              </a:rPr>
              <a:t>t</a:t>
            </a:r>
            <a:r>
              <a:rPr sz="1600" u="sng" spc="-5" dirty="0">
                <a:solidFill>
                  <a:srgbClr val="970E39"/>
                </a:solidFill>
                <a:uFill>
                  <a:solidFill>
                    <a:srgbClr val="970E39"/>
                  </a:solidFill>
                </a:uFill>
                <a:latin typeface="Verdana"/>
                <a:cs typeface="Verdana"/>
                <a:hlinkClick r:id="rId6"/>
              </a:rPr>
              <a:t>p</a:t>
            </a:r>
            <a:r>
              <a:rPr sz="1600" u="sng" spc="-10" dirty="0">
                <a:solidFill>
                  <a:srgbClr val="970E39"/>
                </a:solidFill>
                <a:uFill>
                  <a:solidFill>
                    <a:srgbClr val="970E39"/>
                  </a:solidFill>
                </a:uFill>
                <a:latin typeface="Verdana"/>
                <a:cs typeface="Verdana"/>
                <a:hlinkClick r:id="rId6"/>
              </a:rPr>
              <a:t>:</a:t>
            </a:r>
            <a:r>
              <a:rPr sz="1600" u="sng" spc="-15" dirty="0">
                <a:solidFill>
                  <a:srgbClr val="970E39"/>
                </a:solidFill>
                <a:uFill>
                  <a:solidFill>
                    <a:srgbClr val="970E39"/>
                  </a:solidFill>
                </a:uFill>
                <a:latin typeface="Verdana"/>
                <a:cs typeface="Verdana"/>
                <a:hlinkClick r:id="rId6"/>
              </a:rPr>
              <a:t>/</a:t>
            </a:r>
            <a:r>
              <a:rPr sz="1600" u="sng" spc="-10" dirty="0">
                <a:solidFill>
                  <a:srgbClr val="970E39"/>
                </a:solidFill>
                <a:uFill>
                  <a:solidFill>
                    <a:srgbClr val="970E39"/>
                  </a:solidFill>
                </a:uFill>
                <a:latin typeface="Verdana"/>
                <a:cs typeface="Verdana"/>
                <a:hlinkClick r:id="rId6"/>
              </a:rPr>
              <a:t>/www.</a:t>
            </a:r>
            <a:r>
              <a:rPr sz="1600" u="sng" spc="-15" dirty="0">
                <a:solidFill>
                  <a:srgbClr val="970E39"/>
                </a:solidFill>
                <a:uFill>
                  <a:solidFill>
                    <a:srgbClr val="970E39"/>
                  </a:solidFill>
                </a:uFill>
                <a:latin typeface="Verdana"/>
                <a:cs typeface="Verdana"/>
                <a:hlinkClick r:id="rId6"/>
              </a:rPr>
              <a:t>c</a:t>
            </a:r>
            <a:r>
              <a:rPr sz="1600" u="sng" dirty="0">
                <a:solidFill>
                  <a:srgbClr val="970E39"/>
                </a:solidFill>
                <a:uFill>
                  <a:solidFill>
                    <a:srgbClr val="970E39"/>
                  </a:solidFill>
                </a:uFill>
                <a:latin typeface="Verdana"/>
                <a:cs typeface="Verdana"/>
                <a:hlinkClick r:id="rId6"/>
              </a:rPr>
              <a:t>e</a:t>
            </a:r>
            <a:r>
              <a:rPr sz="1600" u="sng" spc="-5" dirty="0">
                <a:solidFill>
                  <a:srgbClr val="970E39"/>
                </a:solidFill>
                <a:uFill>
                  <a:solidFill>
                    <a:srgbClr val="970E39"/>
                  </a:solidFill>
                </a:uFill>
                <a:latin typeface="Verdana"/>
                <a:cs typeface="Verdana"/>
                <a:hlinkClick r:id="rId6"/>
              </a:rPr>
              <a:t>n</a:t>
            </a:r>
            <a:r>
              <a:rPr sz="1600" u="sng" dirty="0">
                <a:solidFill>
                  <a:srgbClr val="970E39"/>
                </a:solidFill>
                <a:uFill>
                  <a:solidFill>
                    <a:srgbClr val="970E39"/>
                  </a:solidFill>
                </a:uFill>
                <a:latin typeface="Verdana"/>
                <a:cs typeface="Verdana"/>
                <a:hlinkClick r:id="rId6"/>
              </a:rPr>
              <a:t>su</a:t>
            </a:r>
            <a:r>
              <a:rPr sz="1600" u="sng" spc="-5" dirty="0">
                <a:solidFill>
                  <a:srgbClr val="970E39"/>
                </a:solidFill>
                <a:uFill>
                  <a:solidFill>
                    <a:srgbClr val="970E39"/>
                  </a:solidFill>
                </a:uFill>
                <a:latin typeface="Verdana"/>
                <a:cs typeface="Verdana"/>
                <a:hlinkClick r:id="rId6"/>
              </a:rPr>
              <a:t>s.go</a:t>
            </a:r>
            <a:r>
              <a:rPr sz="1600" u="sng" spc="5" dirty="0">
                <a:solidFill>
                  <a:srgbClr val="970E39"/>
                </a:solidFill>
                <a:uFill>
                  <a:solidFill>
                    <a:srgbClr val="970E39"/>
                  </a:solidFill>
                </a:uFill>
                <a:latin typeface="Verdana"/>
                <a:cs typeface="Verdana"/>
                <a:hlinkClick r:id="rId6"/>
              </a:rPr>
              <a:t>v</a:t>
            </a:r>
            <a:r>
              <a:rPr sz="1600" u="sng" spc="-10" dirty="0">
                <a:solidFill>
                  <a:srgbClr val="970E39"/>
                </a:solidFill>
                <a:uFill>
                  <a:solidFill>
                    <a:srgbClr val="970E39"/>
                  </a:solidFill>
                </a:uFill>
                <a:latin typeface="Verdana"/>
                <a:cs typeface="Verdana"/>
                <a:hlinkClick r:id="rId6"/>
              </a:rPr>
              <a:t>/</a:t>
            </a:r>
            <a:r>
              <a:rPr sz="1600" u="sng" dirty="0">
                <a:solidFill>
                  <a:srgbClr val="970E39"/>
                </a:solidFill>
                <a:uFill>
                  <a:solidFill>
                    <a:srgbClr val="970E39"/>
                  </a:solidFill>
                </a:uFill>
                <a:latin typeface="Verdana"/>
                <a:cs typeface="Verdana"/>
                <a:hlinkClick r:id="rId6"/>
              </a:rPr>
              <a:t>a</a:t>
            </a:r>
            <a:r>
              <a:rPr sz="1600" u="sng" spc="-5" dirty="0">
                <a:solidFill>
                  <a:srgbClr val="970E39"/>
                </a:solidFill>
                <a:uFill>
                  <a:solidFill>
                    <a:srgbClr val="970E39"/>
                  </a:solidFill>
                </a:uFill>
                <a:latin typeface="Verdana"/>
                <a:cs typeface="Verdana"/>
                <a:hlinkClick r:id="rId6"/>
              </a:rPr>
              <a:t>cs/</a:t>
            </a:r>
            <a:endParaRPr sz="1600" dirty="0">
              <a:latin typeface="Verdana"/>
              <a:cs typeface="Verdana"/>
            </a:endParaRPr>
          </a:p>
          <a:p>
            <a:pPr>
              <a:lnSpc>
                <a:spcPct val="100000"/>
              </a:lnSpc>
              <a:spcBef>
                <a:spcPts val="5"/>
              </a:spcBef>
              <a:buClr>
                <a:srgbClr val="515255"/>
              </a:buClr>
              <a:buFont typeface="Wingdings"/>
              <a:buChar char=""/>
            </a:pPr>
            <a:endParaRPr sz="2000" dirty="0">
              <a:latin typeface="Times New Roman"/>
              <a:cs typeface="Times New Roman"/>
            </a:endParaRPr>
          </a:p>
          <a:p>
            <a:pPr marL="925830" marR="5080" indent="-913130">
              <a:lnSpc>
                <a:spcPct val="120000"/>
              </a:lnSpc>
              <a:spcBef>
                <a:spcPts val="5"/>
              </a:spcBef>
              <a:buClr>
                <a:srgbClr val="515255"/>
              </a:buClr>
              <a:buSzPct val="125000"/>
              <a:buFont typeface="Wingdings"/>
              <a:buChar char=""/>
              <a:tabLst>
                <a:tab pos="584200" algn="l"/>
                <a:tab pos="584835" algn="l"/>
              </a:tabLst>
            </a:pPr>
            <a:r>
              <a:rPr sz="1600" spc="-5" dirty="0">
                <a:latin typeface="Verdana"/>
                <a:cs typeface="Verdana"/>
              </a:rPr>
              <a:t>Migration </a:t>
            </a:r>
            <a:r>
              <a:rPr sz="1600" spc="-10" dirty="0">
                <a:latin typeface="Verdana"/>
                <a:cs typeface="Verdana"/>
              </a:rPr>
              <a:t>Policy Institute’s </a:t>
            </a:r>
            <a:r>
              <a:rPr sz="1600" spc="-5" dirty="0">
                <a:latin typeface="Verdana"/>
                <a:cs typeface="Verdana"/>
              </a:rPr>
              <a:t>National </a:t>
            </a:r>
            <a:r>
              <a:rPr sz="1600" spc="-10" dirty="0">
                <a:latin typeface="Verdana"/>
                <a:cs typeface="Verdana"/>
              </a:rPr>
              <a:t>Center </a:t>
            </a:r>
            <a:r>
              <a:rPr sz="1600" spc="-5" dirty="0">
                <a:latin typeface="Verdana"/>
                <a:cs typeface="Verdana"/>
              </a:rPr>
              <a:t>on </a:t>
            </a:r>
            <a:r>
              <a:rPr sz="1600" spc="-10" dirty="0">
                <a:latin typeface="Verdana"/>
                <a:cs typeface="Verdana"/>
              </a:rPr>
              <a:t>Immigrant </a:t>
            </a:r>
            <a:r>
              <a:rPr sz="1600" spc="-5" dirty="0">
                <a:latin typeface="Verdana"/>
                <a:cs typeface="Verdana"/>
              </a:rPr>
              <a:t>Integration </a:t>
            </a:r>
            <a:r>
              <a:rPr sz="1600" spc="-10" dirty="0">
                <a:latin typeface="Verdana"/>
                <a:cs typeface="Verdana"/>
              </a:rPr>
              <a:t>Policy </a:t>
            </a:r>
            <a:r>
              <a:rPr sz="1600" u="sng" spc="-10" dirty="0">
                <a:solidFill>
                  <a:srgbClr val="970E39"/>
                </a:solidFill>
                <a:uFill>
                  <a:solidFill>
                    <a:srgbClr val="970E39"/>
                  </a:solidFill>
                </a:uFill>
                <a:latin typeface="Verdana"/>
                <a:cs typeface="Verdana"/>
              </a:rPr>
              <a:t> </a:t>
            </a:r>
            <a:r>
              <a:rPr sz="1600" u="sng" spc="-5" dirty="0">
                <a:solidFill>
                  <a:srgbClr val="970E39"/>
                </a:solidFill>
                <a:uFill>
                  <a:solidFill>
                    <a:srgbClr val="970E39"/>
                  </a:solidFill>
                </a:uFill>
                <a:latin typeface="Verdana"/>
                <a:cs typeface="Verdana"/>
                <a:hlinkClick r:id="rId7"/>
              </a:rPr>
              <a:t>http://www.migrationpolicy.org/</a:t>
            </a:r>
            <a:endParaRPr sz="1600" dirty="0">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5376" y="1146047"/>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8961" y="1253998"/>
            <a:ext cx="492569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10" dirty="0"/>
              <a:t> </a:t>
            </a:r>
            <a:r>
              <a:rPr spc="-5" dirty="0"/>
              <a:t>Discrimination</a:t>
            </a:r>
          </a:p>
        </p:txBody>
      </p:sp>
      <p:sp>
        <p:nvSpPr>
          <p:cNvPr id="13" name="object 13"/>
          <p:cNvSpPr txBox="1"/>
          <p:nvPr/>
        </p:nvSpPr>
        <p:spPr>
          <a:xfrm>
            <a:off x="749300" y="1888363"/>
            <a:ext cx="7885430" cy="4415790"/>
          </a:xfrm>
          <a:prstGeom prst="rect">
            <a:avLst/>
          </a:prstGeom>
        </p:spPr>
        <p:txBody>
          <a:bodyPr vert="horz" wrap="square" lIns="0" tIns="12700" rIns="0" bIns="0" rtlCol="0">
            <a:spAutoFit/>
          </a:bodyPr>
          <a:lstStyle/>
          <a:p>
            <a:pPr marL="12700">
              <a:lnSpc>
                <a:spcPct val="100000"/>
              </a:lnSpc>
              <a:spcBef>
                <a:spcPts val="100"/>
              </a:spcBef>
            </a:pPr>
            <a:r>
              <a:rPr sz="1800" spc="-5" dirty="0">
                <a:latin typeface="Verdana"/>
                <a:cs typeface="Verdana"/>
              </a:rPr>
              <a:t>What </a:t>
            </a:r>
            <a:r>
              <a:rPr sz="1800" dirty="0">
                <a:latin typeface="Verdana"/>
                <a:cs typeface="Verdana"/>
              </a:rPr>
              <a:t>is </a:t>
            </a:r>
            <a:r>
              <a:rPr sz="1800" spc="-5" dirty="0">
                <a:latin typeface="Verdana"/>
                <a:cs typeface="Verdana"/>
              </a:rPr>
              <a:t>the </a:t>
            </a:r>
            <a:r>
              <a:rPr sz="1800" dirty="0">
                <a:latin typeface="Verdana"/>
                <a:cs typeface="Verdana"/>
              </a:rPr>
              <a:t>definition of</a:t>
            </a:r>
            <a:r>
              <a:rPr sz="1800" spc="10" dirty="0">
                <a:latin typeface="Verdana"/>
                <a:cs typeface="Verdana"/>
              </a:rPr>
              <a:t> </a:t>
            </a:r>
            <a:r>
              <a:rPr sz="1800" spc="-5" dirty="0">
                <a:latin typeface="Verdana"/>
                <a:cs typeface="Verdana"/>
              </a:rPr>
              <a:t>disability?</a:t>
            </a:r>
            <a:endParaRPr sz="1800" dirty="0">
              <a:latin typeface="Verdana"/>
              <a:cs typeface="Verdana"/>
            </a:endParaRPr>
          </a:p>
          <a:p>
            <a:pPr>
              <a:lnSpc>
                <a:spcPct val="100000"/>
              </a:lnSpc>
              <a:spcBef>
                <a:spcPts val="30"/>
              </a:spcBef>
            </a:pPr>
            <a:endParaRPr sz="1850" dirty="0">
              <a:latin typeface="Times New Roman"/>
              <a:cs typeface="Times New Roman"/>
            </a:endParaRPr>
          </a:p>
          <a:p>
            <a:pPr marL="355600" marR="5080" indent="-343535">
              <a:lnSpc>
                <a:spcPct val="100000"/>
              </a:lnSpc>
            </a:pPr>
            <a:r>
              <a:rPr sz="1800" dirty="0">
                <a:latin typeface="Verdana"/>
                <a:cs typeface="Verdana"/>
              </a:rPr>
              <a:t>A </a:t>
            </a:r>
            <a:r>
              <a:rPr sz="1800" spc="-5" dirty="0">
                <a:latin typeface="Verdana"/>
                <a:cs typeface="Verdana"/>
              </a:rPr>
              <a:t>person who </a:t>
            </a:r>
            <a:r>
              <a:rPr sz="1800" dirty="0">
                <a:latin typeface="Verdana"/>
                <a:cs typeface="Verdana"/>
              </a:rPr>
              <a:t>has a </a:t>
            </a:r>
            <a:r>
              <a:rPr sz="1800" spc="-5" dirty="0">
                <a:latin typeface="Verdana"/>
                <a:cs typeface="Verdana"/>
              </a:rPr>
              <a:t>physical </a:t>
            </a:r>
            <a:r>
              <a:rPr sz="1800" dirty="0">
                <a:latin typeface="Verdana"/>
                <a:cs typeface="Verdana"/>
              </a:rPr>
              <a:t>or </a:t>
            </a:r>
            <a:r>
              <a:rPr sz="1800" spc="-5" dirty="0">
                <a:latin typeface="Verdana"/>
                <a:cs typeface="Verdana"/>
              </a:rPr>
              <a:t>mental impairment </a:t>
            </a:r>
            <a:r>
              <a:rPr sz="1800" dirty="0">
                <a:latin typeface="Verdana"/>
                <a:cs typeface="Verdana"/>
              </a:rPr>
              <a:t>which  </a:t>
            </a:r>
            <a:r>
              <a:rPr sz="1800" spc="-5" dirty="0">
                <a:latin typeface="Verdana"/>
                <a:cs typeface="Verdana"/>
              </a:rPr>
              <a:t>substantially </a:t>
            </a:r>
            <a:r>
              <a:rPr sz="1800" dirty="0">
                <a:latin typeface="Verdana"/>
                <a:cs typeface="Verdana"/>
              </a:rPr>
              <a:t>limits </a:t>
            </a:r>
            <a:r>
              <a:rPr sz="1800" spc="-5" dirty="0">
                <a:latin typeface="Verdana"/>
                <a:cs typeface="Verdana"/>
              </a:rPr>
              <a:t>one </a:t>
            </a:r>
            <a:r>
              <a:rPr sz="1800" dirty="0">
                <a:latin typeface="Verdana"/>
                <a:cs typeface="Verdana"/>
              </a:rPr>
              <a:t>or more major life </a:t>
            </a:r>
            <a:r>
              <a:rPr sz="1800" spc="-5" dirty="0">
                <a:latin typeface="Verdana"/>
                <a:cs typeface="Verdana"/>
              </a:rPr>
              <a:t>activities, </a:t>
            </a:r>
            <a:r>
              <a:rPr sz="1800" dirty="0">
                <a:latin typeface="Verdana"/>
                <a:cs typeface="Verdana"/>
              </a:rPr>
              <a:t>has a </a:t>
            </a:r>
            <a:r>
              <a:rPr sz="1800" spc="-5" dirty="0">
                <a:latin typeface="Verdana"/>
                <a:cs typeface="Verdana"/>
              </a:rPr>
              <a:t>record  </a:t>
            </a:r>
            <a:r>
              <a:rPr sz="1800" dirty="0">
                <a:latin typeface="Verdana"/>
                <a:cs typeface="Verdana"/>
              </a:rPr>
              <a:t>of such an </a:t>
            </a:r>
            <a:r>
              <a:rPr sz="1800" spc="-5" dirty="0">
                <a:latin typeface="Verdana"/>
                <a:cs typeface="Verdana"/>
              </a:rPr>
              <a:t>impairment, </a:t>
            </a:r>
            <a:r>
              <a:rPr sz="1800" dirty="0">
                <a:latin typeface="Verdana"/>
                <a:cs typeface="Verdana"/>
              </a:rPr>
              <a:t>or is </a:t>
            </a:r>
            <a:r>
              <a:rPr sz="1800" spc="-5" dirty="0">
                <a:latin typeface="Verdana"/>
                <a:cs typeface="Verdana"/>
              </a:rPr>
              <a:t>regarded </a:t>
            </a:r>
            <a:r>
              <a:rPr sz="1800" dirty="0">
                <a:latin typeface="Verdana"/>
                <a:cs typeface="Verdana"/>
              </a:rPr>
              <a:t>as having such an  </a:t>
            </a:r>
            <a:r>
              <a:rPr sz="1800" spc="-5" dirty="0">
                <a:latin typeface="Verdana"/>
                <a:cs typeface="Verdana"/>
              </a:rPr>
              <a:t>impairment.</a:t>
            </a:r>
            <a:endParaRPr sz="1800" dirty="0">
              <a:latin typeface="Verdana"/>
              <a:cs typeface="Verdana"/>
            </a:endParaRPr>
          </a:p>
          <a:p>
            <a:pPr>
              <a:lnSpc>
                <a:spcPct val="100000"/>
              </a:lnSpc>
              <a:spcBef>
                <a:spcPts val="35"/>
              </a:spcBef>
            </a:pPr>
            <a:endParaRPr sz="1850" dirty="0">
              <a:latin typeface="Times New Roman"/>
              <a:cs typeface="Times New Roman"/>
            </a:endParaRPr>
          </a:p>
          <a:p>
            <a:pPr marL="355600" marR="404495" indent="-343535">
              <a:lnSpc>
                <a:spcPct val="100000"/>
              </a:lnSpc>
            </a:pPr>
            <a:r>
              <a:rPr sz="1800" spc="-5" dirty="0">
                <a:latin typeface="Verdana"/>
                <a:cs typeface="Verdana"/>
              </a:rPr>
              <a:t>Major </a:t>
            </a:r>
            <a:r>
              <a:rPr sz="1800" dirty="0">
                <a:latin typeface="Verdana"/>
                <a:cs typeface="Verdana"/>
              </a:rPr>
              <a:t>life activity </a:t>
            </a:r>
            <a:r>
              <a:rPr sz="1800" spc="-5" dirty="0">
                <a:latin typeface="Verdana"/>
                <a:cs typeface="Verdana"/>
              </a:rPr>
              <a:t>means </a:t>
            </a:r>
            <a:r>
              <a:rPr sz="1800" dirty="0">
                <a:latin typeface="Verdana"/>
                <a:cs typeface="Verdana"/>
              </a:rPr>
              <a:t>functions such as caring for one’s self,  </a:t>
            </a:r>
            <a:r>
              <a:rPr sz="1800" spc="-5" dirty="0">
                <a:latin typeface="Verdana"/>
                <a:cs typeface="Verdana"/>
              </a:rPr>
              <a:t>performing </a:t>
            </a:r>
            <a:r>
              <a:rPr sz="1800" dirty="0">
                <a:latin typeface="Verdana"/>
                <a:cs typeface="Verdana"/>
              </a:rPr>
              <a:t>manual </a:t>
            </a:r>
            <a:r>
              <a:rPr sz="1800" spc="-5" dirty="0">
                <a:latin typeface="Verdana"/>
                <a:cs typeface="Verdana"/>
              </a:rPr>
              <a:t>tasks, </a:t>
            </a:r>
            <a:r>
              <a:rPr sz="1800" dirty="0">
                <a:latin typeface="Verdana"/>
                <a:cs typeface="Verdana"/>
              </a:rPr>
              <a:t>walking, </a:t>
            </a:r>
            <a:r>
              <a:rPr sz="1800" spc="-5" dirty="0">
                <a:latin typeface="Verdana"/>
                <a:cs typeface="Verdana"/>
              </a:rPr>
              <a:t>seeing, hearing, speaking,  breathing, </a:t>
            </a:r>
            <a:r>
              <a:rPr sz="1800" dirty="0">
                <a:latin typeface="Verdana"/>
                <a:cs typeface="Verdana"/>
              </a:rPr>
              <a:t>learning and</a:t>
            </a:r>
            <a:r>
              <a:rPr sz="1800" spc="-10" dirty="0">
                <a:latin typeface="Verdana"/>
                <a:cs typeface="Verdana"/>
              </a:rPr>
              <a:t> </a:t>
            </a:r>
            <a:r>
              <a:rPr sz="1800" dirty="0">
                <a:latin typeface="Verdana"/>
                <a:cs typeface="Verdana"/>
              </a:rPr>
              <a:t>working.</a:t>
            </a:r>
          </a:p>
          <a:p>
            <a:pPr>
              <a:lnSpc>
                <a:spcPct val="100000"/>
              </a:lnSpc>
              <a:spcBef>
                <a:spcPts val="35"/>
              </a:spcBef>
            </a:pPr>
            <a:endParaRPr sz="1850" dirty="0">
              <a:latin typeface="Times New Roman"/>
              <a:cs typeface="Times New Roman"/>
            </a:endParaRPr>
          </a:p>
          <a:p>
            <a:pPr marL="355600" marR="513080" indent="-343535">
              <a:lnSpc>
                <a:spcPct val="100000"/>
              </a:lnSpc>
            </a:pPr>
            <a:r>
              <a:rPr sz="1800" dirty="0">
                <a:solidFill>
                  <a:srgbClr val="E41B2D"/>
                </a:solidFill>
                <a:latin typeface="Verdana"/>
                <a:cs typeface="Verdana"/>
              </a:rPr>
              <a:t>Functions of </a:t>
            </a:r>
            <a:r>
              <a:rPr sz="1800" spc="-5" dirty="0">
                <a:solidFill>
                  <a:srgbClr val="E41B2D"/>
                </a:solidFill>
                <a:latin typeface="Verdana"/>
                <a:cs typeface="Verdana"/>
              </a:rPr>
              <a:t>the </a:t>
            </a:r>
            <a:r>
              <a:rPr sz="1800" dirty="0">
                <a:solidFill>
                  <a:srgbClr val="E41B2D"/>
                </a:solidFill>
                <a:latin typeface="Verdana"/>
                <a:cs typeface="Verdana"/>
              </a:rPr>
              <a:t>immune </a:t>
            </a:r>
            <a:r>
              <a:rPr sz="1800" spc="-5" dirty="0">
                <a:solidFill>
                  <a:srgbClr val="E41B2D"/>
                </a:solidFill>
                <a:latin typeface="Verdana"/>
                <a:cs typeface="Verdana"/>
              </a:rPr>
              <a:t>system, </a:t>
            </a:r>
            <a:r>
              <a:rPr sz="1800" dirty="0">
                <a:solidFill>
                  <a:srgbClr val="E41B2D"/>
                </a:solidFill>
                <a:latin typeface="Verdana"/>
                <a:cs typeface="Verdana"/>
              </a:rPr>
              <a:t>normal </a:t>
            </a:r>
            <a:r>
              <a:rPr sz="1800" spc="-5" dirty="0">
                <a:solidFill>
                  <a:srgbClr val="E41B2D"/>
                </a:solidFill>
                <a:latin typeface="Verdana"/>
                <a:cs typeface="Verdana"/>
              </a:rPr>
              <a:t>cell growth, digestive,  bowel, bladder, </a:t>
            </a:r>
            <a:r>
              <a:rPr sz="1800" dirty="0">
                <a:solidFill>
                  <a:srgbClr val="E41B2D"/>
                </a:solidFill>
                <a:latin typeface="Verdana"/>
                <a:cs typeface="Verdana"/>
              </a:rPr>
              <a:t>neurological, </a:t>
            </a:r>
            <a:r>
              <a:rPr sz="1800" spc="-5" dirty="0">
                <a:solidFill>
                  <a:srgbClr val="E41B2D"/>
                </a:solidFill>
                <a:latin typeface="Verdana"/>
                <a:cs typeface="Verdana"/>
              </a:rPr>
              <a:t>brain, respiratory, circulatory,  cardiovascular, endocrine, </a:t>
            </a:r>
            <a:r>
              <a:rPr sz="1800" dirty="0">
                <a:solidFill>
                  <a:srgbClr val="E41B2D"/>
                </a:solidFill>
                <a:latin typeface="Verdana"/>
                <a:cs typeface="Verdana"/>
              </a:rPr>
              <a:t>and </a:t>
            </a:r>
            <a:r>
              <a:rPr sz="1800" spc="-5" dirty="0">
                <a:solidFill>
                  <a:srgbClr val="E41B2D"/>
                </a:solidFill>
                <a:latin typeface="Verdana"/>
                <a:cs typeface="Verdana"/>
              </a:rPr>
              <a:t>reproductive</a:t>
            </a:r>
            <a:r>
              <a:rPr sz="1800" spc="0" dirty="0">
                <a:solidFill>
                  <a:srgbClr val="E41B2D"/>
                </a:solidFill>
                <a:latin typeface="Verdana"/>
                <a:cs typeface="Verdana"/>
              </a:rPr>
              <a:t> </a:t>
            </a:r>
            <a:r>
              <a:rPr sz="1800" dirty="0">
                <a:solidFill>
                  <a:srgbClr val="E41B2D"/>
                </a:solidFill>
                <a:latin typeface="Verdana"/>
                <a:cs typeface="Verdana"/>
              </a:rPr>
              <a:t>functions.</a:t>
            </a:r>
            <a:endParaRPr sz="1800" dirty="0">
              <a:latin typeface="Verdana"/>
              <a:cs typeface="Verdana"/>
            </a:endParaRPr>
          </a:p>
          <a:p>
            <a:pPr>
              <a:lnSpc>
                <a:spcPct val="100000"/>
              </a:lnSpc>
              <a:spcBef>
                <a:spcPts val="35"/>
              </a:spcBef>
            </a:pPr>
            <a:endParaRPr sz="1850" dirty="0">
              <a:latin typeface="Times New Roman"/>
              <a:cs typeface="Times New Roman"/>
            </a:endParaRPr>
          </a:p>
          <a:p>
            <a:pPr marL="2361565">
              <a:lnSpc>
                <a:spcPct val="100000"/>
              </a:lnSpc>
            </a:pPr>
            <a:r>
              <a:rPr sz="1800" spc="-5" dirty="0">
                <a:solidFill>
                  <a:srgbClr val="E41B2D"/>
                </a:solidFill>
                <a:latin typeface="Verdana"/>
                <a:cs typeface="Verdana"/>
              </a:rPr>
              <a:t>(ADA Amendments </a:t>
            </a:r>
            <a:r>
              <a:rPr sz="1800" dirty="0">
                <a:solidFill>
                  <a:srgbClr val="E41B2D"/>
                </a:solidFill>
                <a:latin typeface="Verdana"/>
                <a:cs typeface="Verdana"/>
              </a:rPr>
              <a:t>Act of</a:t>
            </a:r>
            <a:r>
              <a:rPr sz="1800" spc="-15" dirty="0">
                <a:solidFill>
                  <a:srgbClr val="E41B2D"/>
                </a:solidFill>
                <a:latin typeface="Verdana"/>
                <a:cs typeface="Verdana"/>
              </a:rPr>
              <a:t> </a:t>
            </a:r>
            <a:r>
              <a:rPr sz="1800" spc="-5" dirty="0">
                <a:solidFill>
                  <a:srgbClr val="E41B2D"/>
                </a:solidFill>
                <a:latin typeface="Verdana"/>
                <a:cs typeface="Verdana"/>
              </a:rPr>
              <a:t>2008)</a:t>
            </a:r>
            <a:endParaRPr sz="18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3851" y="1159763"/>
            <a:ext cx="5383530"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8454" y="1267409"/>
            <a:ext cx="4931410" cy="452120"/>
          </a:xfrm>
          <a:prstGeom prst="rect">
            <a:avLst/>
          </a:prstGeom>
        </p:spPr>
        <p:txBody>
          <a:bodyPr vert="horz" wrap="square" lIns="0" tIns="12065" rIns="0" bIns="0" rtlCol="0">
            <a:spAutoFit/>
          </a:bodyPr>
          <a:lstStyle/>
          <a:p>
            <a:pPr marL="12700">
              <a:lnSpc>
                <a:spcPct val="100000"/>
              </a:lnSpc>
              <a:spcBef>
                <a:spcPts val="95"/>
              </a:spcBef>
            </a:pPr>
            <a:r>
              <a:rPr spc="-5" dirty="0"/>
              <a:t>Disability</a:t>
            </a:r>
            <a:r>
              <a:rPr spc="0" dirty="0"/>
              <a:t> </a:t>
            </a:r>
            <a:r>
              <a:rPr spc="-5" dirty="0"/>
              <a:t>Discrimination</a:t>
            </a:r>
          </a:p>
        </p:txBody>
      </p:sp>
      <p:sp>
        <p:nvSpPr>
          <p:cNvPr id="13" name="object 13"/>
          <p:cNvSpPr txBox="1"/>
          <p:nvPr/>
        </p:nvSpPr>
        <p:spPr>
          <a:xfrm>
            <a:off x="400608" y="2049907"/>
            <a:ext cx="8288655" cy="3989704"/>
          </a:xfrm>
          <a:prstGeom prst="rect">
            <a:avLst/>
          </a:prstGeom>
        </p:spPr>
        <p:txBody>
          <a:bodyPr vert="horz" wrap="square" lIns="0" tIns="13335" rIns="0" bIns="0" rtlCol="0">
            <a:spAutoFit/>
          </a:bodyPr>
          <a:lstStyle/>
          <a:p>
            <a:pPr marL="355600" marR="5080" indent="-342900">
              <a:lnSpc>
                <a:spcPct val="100000"/>
              </a:lnSpc>
              <a:spcBef>
                <a:spcPts val="105"/>
              </a:spcBef>
              <a:buFont typeface="Wingdings"/>
              <a:buChar char=""/>
              <a:tabLst>
                <a:tab pos="354965" algn="l"/>
                <a:tab pos="355600" algn="l"/>
              </a:tabLst>
            </a:pPr>
            <a:r>
              <a:rPr sz="2000" spc="-5" dirty="0">
                <a:latin typeface="Verdana"/>
                <a:cs typeface="Verdana"/>
              </a:rPr>
              <a:t>Section </a:t>
            </a:r>
            <a:r>
              <a:rPr sz="2000" dirty="0">
                <a:latin typeface="Verdana"/>
                <a:cs typeface="Verdana"/>
              </a:rPr>
              <a:t>504 states </a:t>
            </a:r>
            <a:r>
              <a:rPr sz="2000" spc="-5" dirty="0">
                <a:latin typeface="Verdana"/>
                <a:cs typeface="Verdana"/>
              </a:rPr>
              <a:t>that </a:t>
            </a:r>
            <a:r>
              <a:rPr sz="2000" dirty="0">
                <a:latin typeface="Verdana"/>
                <a:cs typeface="Verdana"/>
              </a:rPr>
              <a:t>“no </a:t>
            </a:r>
            <a:r>
              <a:rPr sz="2000" spc="-5" dirty="0">
                <a:latin typeface="Verdana"/>
                <a:cs typeface="Verdana"/>
              </a:rPr>
              <a:t>otherwise qualified individual with  </a:t>
            </a:r>
            <a:r>
              <a:rPr sz="2000" dirty="0">
                <a:latin typeface="Verdana"/>
                <a:cs typeface="Verdana"/>
              </a:rPr>
              <a:t>a </a:t>
            </a:r>
            <a:r>
              <a:rPr sz="2000" spc="-10" dirty="0">
                <a:latin typeface="Verdana"/>
                <a:cs typeface="Verdana"/>
              </a:rPr>
              <a:t>disability </a:t>
            </a:r>
            <a:r>
              <a:rPr sz="2000" spc="-5" dirty="0">
                <a:latin typeface="Verdana"/>
                <a:cs typeface="Verdana"/>
              </a:rPr>
              <a:t>in </a:t>
            </a:r>
            <a:r>
              <a:rPr sz="2000" dirty="0">
                <a:latin typeface="Verdana"/>
                <a:cs typeface="Verdana"/>
              </a:rPr>
              <a:t>the United States… </a:t>
            </a:r>
            <a:r>
              <a:rPr sz="2000" spc="-5" dirty="0">
                <a:latin typeface="Verdana"/>
                <a:cs typeface="Verdana"/>
              </a:rPr>
              <a:t>shall solely by reason </a:t>
            </a:r>
            <a:r>
              <a:rPr sz="2000" dirty="0">
                <a:latin typeface="Verdana"/>
                <a:cs typeface="Verdana"/>
              </a:rPr>
              <a:t>of his  or her </a:t>
            </a:r>
            <a:r>
              <a:rPr sz="2000" spc="-5" dirty="0">
                <a:latin typeface="Verdana"/>
                <a:cs typeface="Verdana"/>
              </a:rPr>
              <a:t>disability, </a:t>
            </a:r>
            <a:r>
              <a:rPr sz="2000" dirty="0">
                <a:latin typeface="Verdana"/>
                <a:cs typeface="Verdana"/>
              </a:rPr>
              <a:t>be excluded from, </a:t>
            </a:r>
            <a:r>
              <a:rPr sz="2000" spc="-5" dirty="0">
                <a:latin typeface="Verdana"/>
                <a:cs typeface="Verdana"/>
              </a:rPr>
              <a:t>denied </a:t>
            </a:r>
            <a:r>
              <a:rPr sz="2000" dirty="0">
                <a:latin typeface="Verdana"/>
                <a:cs typeface="Verdana"/>
              </a:rPr>
              <a:t>the benefits of, or  </a:t>
            </a:r>
            <a:r>
              <a:rPr sz="2000" spc="-5" dirty="0">
                <a:latin typeface="Verdana"/>
                <a:cs typeface="Verdana"/>
              </a:rPr>
              <a:t>be </a:t>
            </a:r>
            <a:r>
              <a:rPr sz="2000" dirty="0">
                <a:latin typeface="Verdana"/>
                <a:cs typeface="Verdana"/>
              </a:rPr>
              <a:t>subjected </a:t>
            </a:r>
            <a:r>
              <a:rPr sz="2000" spc="-5" dirty="0">
                <a:latin typeface="Verdana"/>
                <a:cs typeface="Verdana"/>
              </a:rPr>
              <a:t>to </a:t>
            </a:r>
            <a:r>
              <a:rPr sz="2000" spc="-10" dirty="0">
                <a:latin typeface="Verdana"/>
                <a:cs typeface="Verdana"/>
              </a:rPr>
              <a:t>discrimination </a:t>
            </a:r>
            <a:r>
              <a:rPr sz="2000" spc="-5" dirty="0">
                <a:latin typeface="Verdana"/>
                <a:cs typeface="Verdana"/>
              </a:rPr>
              <a:t>under” </a:t>
            </a:r>
            <a:r>
              <a:rPr sz="2000" dirty="0">
                <a:latin typeface="Verdana"/>
                <a:cs typeface="Verdana"/>
              </a:rPr>
              <a:t>any </a:t>
            </a:r>
            <a:r>
              <a:rPr sz="2000" spc="-5" dirty="0">
                <a:latin typeface="Verdana"/>
                <a:cs typeface="Verdana"/>
              </a:rPr>
              <a:t>program </a:t>
            </a:r>
            <a:r>
              <a:rPr sz="2000" dirty="0">
                <a:latin typeface="Verdana"/>
                <a:cs typeface="Verdana"/>
              </a:rPr>
              <a:t>or </a:t>
            </a:r>
            <a:r>
              <a:rPr sz="2000" spc="-5" dirty="0">
                <a:latin typeface="Verdana"/>
                <a:cs typeface="Verdana"/>
              </a:rPr>
              <a:t>activity  that either receives Federal </a:t>
            </a:r>
            <a:r>
              <a:rPr sz="2000" dirty="0">
                <a:latin typeface="Verdana"/>
                <a:cs typeface="Verdana"/>
              </a:rPr>
              <a:t>financial assistance or </a:t>
            </a:r>
            <a:r>
              <a:rPr sz="2000" spc="-10" dirty="0">
                <a:latin typeface="Verdana"/>
                <a:cs typeface="Verdana"/>
              </a:rPr>
              <a:t>is  </a:t>
            </a:r>
            <a:r>
              <a:rPr sz="2000" dirty="0">
                <a:latin typeface="Verdana"/>
                <a:cs typeface="Verdana"/>
              </a:rPr>
              <a:t>conducted </a:t>
            </a:r>
            <a:r>
              <a:rPr sz="2000" spc="-5" dirty="0">
                <a:latin typeface="Verdana"/>
                <a:cs typeface="Verdana"/>
              </a:rPr>
              <a:t>by </a:t>
            </a:r>
            <a:r>
              <a:rPr sz="2000" dirty="0">
                <a:latin typeface="Verdana"/>
                <a:cs typeface="Verdana"/>
              </a:rPr>
              <a:t>any Executive </a:t>
            </a:r>
            <a:r>
              <a:rPr sz="2000" spc="-5" dirty="0">
                <a:latin typeface="Verdana"/>
                <a:cs typeface="Verdana"/>
              </a:rPr>
              <a:t>agency </a:t>
            </a:r>
            <a:r>
              <a:rPr sz="2000" dirty="0">
                <a:latin typeface="Verdana"/>
                <a:cs typeface="Verdana"/>
              </a:rPr>
              <a:t>or </a:t>
            </a:r>
            <a:r>
              <a:rPr sz="2000" spc="-5" dirty="0">
                <a:latin typeface="Verdana"/>
                <a:cs typeface="Verdana"/>
              </a:rPr>
              <a:t>the </a:t>
            </a:r>
            <a:r>
              <a:rPr sz="2000" dirty="0">
                <a:latin typeface="Verdana"/>
                <a:cs typeface="Verdana"/>
              </a:rPr>
              <a:t>United States  </a:t>
            </a:r>
            <a:r>
              <a:rPr sz="2000" spc="-5" dirty="0">
                <a:latin typeface="Verdana"/>
                <a:cs typeface="Verdana"/>
              </a:rPr>
              <a:t>Postal</a:t>
            </a:r>
            <a:r>
              <a:rPr sz="2000" spc="-40" dirty="0">
                <a:latin typeface="Verdana"/>
                <a:cs typeface="Verdana"/>
              </a:rPr>
              <a:t> </a:t>
            </a:r>
            <a:r>
              <a:rPr sz="2000" spc="-5" dirty="0">
                <a:latin typeface="Verdana"/>
                <a:cs typeface="Verdana"/>
              </a:rPr>
              <a:t>Service.”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355600" marR="356870" indent="-342900">
              <a:lnSpc>
                <a:spcPct val="100000"/>
              </a:lnSpc>
              <a:spcBef>
                <a:spcPts val="2045"/>
              </a:spcBef>
              <a:buFont typeface="Wingdings"/>
              <a:buChar char=""/>
              <a:tabLst>
                <a:tab pos="354965" algn="l"/>
                <a:tab pos="355600" algn="l"/>
              </a:tabLst>
            </a:pPr>
            <a:r>
              <a:rPr sz="2000" spc="-5" dirty="0">
                <a:latin typeface="Verdana"/>
                <a:cs typeface="Verdana"/>
              </a:rPr>
              <a:t>The </a:t>
            </a:r>
            <a:r>
              <a:rPr sz="2000" dirty="0">
                <a:latin typeface="Verdana"/>
                <a:cs typeface="Verdana"/>
              </a:rPr>
              <a:t>ADA has </a:t>
            </a:r>
            <a:r>
              <a:rPr sz="2000" spc="-5" dirty="0">
                <a:latin typeface="Verdana"/>
                <a:cs typeface="Verdana"/>
              </a:rPr>
              <a:t>similar nondiscrimination requirements </a:t>
            </a:r>
            <a:r>
              <a:rPr sz="2000" dirty="0">
                <a:latin typeface="Verdana"/>
                <a:cs typeface="Verdana"/>
              </a:rPr>
              <a:t>that  </a:t>
            </a:r>
            <a:r>
              <a:rPr sz="2000" spc="-5" dirty="0">
                <a:latin typeface="Verdana"/>
                <a:cs typeface="Verdana"/>
              </a:rPr>
              <a:t>prohibit discrimination </a:t>
            </a:r>
            <a:r>
              <a:rPr sz="2000" dirty="0">
                <a:latin typeface="Verdana"/>
                <a:cs typeface="Verdana"/>
              </a:rPr>
              <a:t>on the </a:t>
            </a:r>
            <a:r>
              <a:rPr sz="2000" spc="-5" dirty="0">
                <a:latin typeface="Verdana"/>
                <a:cs typeface="Verdana"/>
              </a:rPr>
              <a:t>basis </a:t>
            </a:r>
            <a:r>
              <a:rPr sz="2000" dirty="0">
                <a:latin typeface="Verdana"/>
                <a:cs typeface="Verdana"/>
              </a:rPr>
              <a:t>of </a:t>
            </a:r>
            <a:r>
              <a:rPr sz="2000" spc="-5" dirty="0">
                <a:latin typeface="Verdana"/>
                <a:cs typeface="Verdana"/>
              </a:rPr>
              <a:t>disability in services,  programs, </a:t>
            </a:r>
            <a:r>
              <a:rPr sz="2000" dirty="0">
                <a:latin typeface="Verdana"/>
                <a:cs typeface="Verdana"/>
              </a:rPr>
              <a:t>and </a:t>
            </a:r>
            <a:r>
              <a:rPr sz="2000" spc="-5" dirty="0">
                <a:latin typeface="Verdana"/>
                <a:cs typeface="Verdana"/>
              </a:rPr>
              <a:t>activities provided by </a:t>
            </a:r>
            <a:r>
              <a:rPr sz="2000" dirty="0">
                <a:latin typeface="Verdana"/>
                <a:cs typeface="Verdana"/>
              </a:rPr>
              <a:t>State and </a:t>
            </a:r>
            <a:r>
              <a:rPr sz="2000" spc="-5" dirty="0">
                <a:latin typeface="Verdana"/>
                <a:cs typeface="Verdana"/>
              </a:rPr>
              <a:t>local  government</a:t>
            </a:r>
            <a:r>
              <a:rPr sz="2000" spc="-20" dirty="0">
                <a:latin typeface="Verdana"/>
                <a:cs typeface="Verdana"/>
              </a:rPr>
              <a:t> </a:t>
            </a:r>
            <a:r>
              <a:rPr sz="2000" spc="-5" dirty="0">
                <a:latin typeface="Verdana"/>
                <a:cs typeface="Verdana"/>
              </a:rPr>
              <a:t>entities.</a:t>
            </a:r>
            <a:endParaRPr sz="2000" dirty="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903476" y="1159763"/>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47061" y="1267409"/>
            <a:ext cx="492442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35" dirty="0"/>
              <a:t> </a:t>
            </a:r>
            <a:r>
              <a:rPr spc="-10" dirty="0"/>
              <a:t>Discrimination</a:t>
            </a:r>
          </a:p>
        </p:txBody>
      </p:sp>
      <p:sp>
        <p:nvSpPr>
          <p:cNvPr id="13" name="object 13"/>
          <p:cNvSpPr txBox="1"/>
          <p:nvPr/>
        </p:nvSpPr>
        <p:spPr>
          <a:xfrm>
            <a:off x="862075" y="2121535"/>
            <a:ext cx="7746365" cy="3074670"/>
          </a:xfrm>
          <a:prstGeom prst="rect">
            <a:avLst/>
          </a:prstGeom>
        </p:spPr>
        <p:txBody>
          <a:bodyPr vert="horz" wrap="square" lIns="0" tIns="13335" rIns="0" bIns="0" rtlCol="0">
            <a:spAutoFit/>
          </a:bodyPr>
          <a:lstStyle/>
          <a:p>
            <a:pPr marL="469900" marR="48260" indent="-457200">
              <a:lnSpc>
                <a:spcPct val="100000"/>
              </a:lnSpc>
              <a:spcBef>
                <a:spcPts val="105"/>
              </a:spcBef>
              <a:buFont typeface="Wingdings"/>
              <a:buChar char=""/>
              <a:tabLst>
                <a:tab pos="469900" algn="l"/>
                <a:tab pos="470534" algn="l"/>
              </a:tabLst>
            </a:pPr>
            <a:r>
              <a:rPr sz="2000" spc="-5" dirty="0">
                <a:latin typeface="Verdana"/>
                <a:cs typeface="Verdana"/>
              </a:rPr>
              <a:t>There is an obligation to </a:t>
            </a:r>
            <a:r>
              <a:rPr sz="2000" dirty="0">
                <a:latin typeface="Verdana"/>
                <a:cs typeface="Verdana"/>
              </a:rPr>
              <a:t>ensure </a:t>
            </a:r>
            <a:r>
              <a:rPr sz="2000" spc="-5" dirty="0">
                <a:latin typeface="Verdana"/>
                <a:cs typeface="Verdana"/>
              </a:rPr>
              <a:t>that members </a:t>
            </a:r>
            <a:r>
              <a:rPr sz="2000" dirty="0">
                <a:latin typeface="Verdana"/>
                <a:cs typeface="Verdana"/>
              </a:rPr>
              <a:t>of </a:t>
            </a:r>
            <a:r>
              <a:rPr sz="2000" spc="-5" dirty="0">
                <a:latin typeface="Verdana"/>
                <a:cs typeface="Verdana"/>
              </a:rPr>
              <a:t>the  public </a:t>
            </a:r>
            <a:r>
              <a:rPr sz="2000" dirty="0">
                <a:latin typeface="Verdana"/>
                <a:cs typeface="Verdana"/>
              </a:rPr>
              <a:t>are </a:t>
            </a:r>
            <a:r>
              <a:rPr sz="2000" spc="-5" dirty="0">
                <a:latin typeface="Verdana"/>
                <a:cs typeface="Verdana"/>
              </a:rPr>
              <a:t>provided reasonable modifications in order to  </a:t>
            </a:r>
            <a:r>
              <a:rPr sz="2000" dirty="0">
                <a:latin typeface="Verdana"/>
                <a:cs typeface="Verdana"/>
              </a:rPr>
              <a:t>access </a:t>
            </a:r>
            <a:r>
              <a:rPr sz="2000" spc="-5" dirty="0">
                <a:latin typeface="Verdana"/>
                <a:cs typeface="Verdana"/>
              </a:rPr>
              <a:t>program information, applications </a:t>
            </a:r>
            <a:r>
              <a:rPr sz="2000" dirty="0">
                <a:latin typeface="Verdana"/>
                <a:cs typeface="Verdana"/>
              </a:rPr>
              <a:t>and assistance  </a:t>
            </a:r>
            <a:r>
              <a:rPr sz="2000" spc="-5" dirty="0">
                <a:latin typeface="Verdana"/>
                <a:cs typeface="Verdana"/>
              </a:rPr>
              <a:t>(i.e. </a:t>
            </a:r>
            <a:r>
              <a:rPr sz="2000" spc="-10" dirty="0">
                <a:latin typeface="Verdana"/>
                <a:cs typeface="Verdana"/>
              </a:rPr>
              <a:t>Braille, </a:t>
            </a:r>
            <a:r>
              <a:rPr sz="2000" spc="-5" dirty="0">
                <a:latin typeface="Verdana"/>
                <a:cs typeface="Verdana"/>
              </a:rPr>
              <a:t>large print, </a:t>
            </a:r>
            <a:r>
              <a:rPr sz="2000" dirty="0">
                <a:latin typeface="Verdana"/>
                <a:cs typeface="Verdana"/>
              </a:rPr>
              <a:t>and audio</a:t>
            </a:r>
            <a:r>
              <a:rPr sz="2000" spc="-5" dirty="0">
                <a:latin typeface="Verdana"/>
                <a:cs typeface="Verdana"/>
              </a:rPr>
              <a:t> tape).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469900" marR="5080" indent="-457200">
              <a:lnSpc>
                <a:spcPct val="100000"/>
              </a:lnSpc>
              <a:spcBef>
                <a:spcPts val="2039"/>
              </a:spcBef>
              <a:buFont typeface="Wingdings"/>
              <a:buChar char=""/>
              <a:tabLst>
                <a:tab pos="469900" algn="l"/>
                <a:tab pos="470534" algn="l"/>
              </a:tabLst>
            </a:pPr>
            <a:r>
              <a:rPr sz="2000" spc="-5" dirty="0">
                <a:latin typeface="Verdana"/>
                <a:cs typeface="Verdana"/>
              </a:rPr>
              <a:t>Providing qualified </a:t>
            </a:r>
            <a:r>
              <a:rPr sz="2000" dirty="0">
                <a:latin typeface="Verdana"/>
                <a:cs typeface="Verdana"/>
              </a:rPr>
              <a:t>sign </a:t>
            </a:r>
            <a:r>
              <a:rPr sz="2000" spc="-5" dirty="0">
                <a:latin typeface="Verdana"/>
                <a:cs typeface="Verdana"/>
              </a:rPr>
              <a:t>language interpreters </a:t>
            </a:r>
            <a:r>
              <a:rPr sz="2000" dirty="0">
                <a:latin typeface="Verdana"/>
                <a:cs typeface="Verdana"/>
              </a:rPr>
              <a:t>or other  </a:t>
            </a:r>
            <a:r>
              <a:rPr sz="2000" spc="-5" dirty="0">
                <a:latin typeface="Verdana"/>
                <a:cs typeface="Verdana"/>
              </a:rPr>
              <a:t>auxiliary aids </a:t>
            </a:r>
            <a:r>
              <a:rPr sz="2000" dirty="0">
                <a:latin typeface="Verdana"/>
                <a:cs typeface="Verdana"/>
              </a:rPr>
              <a:t>and </a:t>
            </a:r>
            <a:r>
              <a:rPr sz="2000" spc="-5" dirty="0">
                <a:latin typeface="Verdana"/>
                <a:cs typeface="Verdana"/>
              </a:rPr>
              <a:t>services </a:t>
            </a:r>
            <a:r>
              <a:rPr sz="2000" dirty="0">
                <a:latin typeface="Verdana"/>
                <a:cs typeface="Verdana"/>
              </a:rPr>
              <a:t>for </a:t>
            </a:r>
            <a:r>
              <a:rPr sz="2000" spc="-5" dirty="0">
                <a:latin typeface="Verdana"/>
                <a:cs typeface="Verdana"/>
              </a:rPr>
              <a:t>persons with hearing  </a:t>
            </a:r>
            <a:r>
              <a:rPr sz="2000" spc="-10" dirty="0">
                <a:latin typeface="Verdana"/>
                <a:cs typeface="Verdana"/>
              </a:rPr>
              <a:t>disabilities </a:t>
            </a:r>
            <a:r>
              <a:rPr sz="2000" spc="-5" dirty="0">
                <a:latin typeface="Verdana"/>
                <a:cs typeface="Verdana"/>
              </a:rPr>
              <a:t>may be </a:t>
            </a:r>
            <a:r>
              <a:rPr sz="2000" dirty="0">
                <a:latin typeface="Verdana"/>
                <a:cs typeface="Verdana"/>
              </a:rPr>
              <a:t>necessary </a:t>
            </a:r>
            <a:r>
              <a:rPr sz="2000" spc="-5" dirty="0">
                <a:latin typeface="Verdana"/>
                <a:cs typeface="Verdana"/>
              </a:rPr>
              <a:t>to effectively communicate  with these applicants and</a:t>
            </a:r>
            <a:r>
              <a:rPr sz="2000" spc="-45" dirty="0">
                <a:latin typeface="Verdana"/>
                <a:cs typeface="Verdana"/>
              </a:rPr>
              <a:t> </a:t>
            </a:r>
            <a:r>
              <a:rPr sz="2000" spc="-5" dirty="0">
                <a:latin typeface="Verdana"/>
                <a:cs typeface="Verdana"/>
              </a:rPr>
              <a:t>participants.</a:t>
            </a:r>
            <a:endParaRPr sz="2000" dirty="0">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865376" y="1136903"/>
            <a:ext cx="538353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109342" y="1244346"/>
            <a:ext cx="4925695" cy="452120"/>
          </a:xfrm>
          <a:prstGeom prst="rect">
            <a:avLst/>
          </a:prstGeom>
        </p:spPr>
        <p:txBody>
          <a:bodyPr vert="horz" wrap="square" lIns="0" tIns="12065" rIns="0" bIns="0" rtlCol="0">
            <a:spAutoFit/>
          </a:bodyPr>
          <a:lstStyle/>
          <a:p>
            <a:pPr marL="12700">
              <a:lnSpc>
                <a:spcPct val="100000"/>
              </a:lnSpc>
              <a:spcBef>
                <a:spcPts val="95"/>
              </a:spcBef>
            </a:pPr>
            <a:r>
              <a:rPr spc="-10" dirty="0"/>
              <a:t>Disability</a:t>
            </a:r>
            <a:r>
              <a:rPr spc="10" dirty="0"/>
              <a:t> </a:t>
            </a:r>
            <a:r>
              <a:rPr spc="-5" dirty="0"/>
              <a:t>Discrimination</a:t>
            </a:r>
          </a:p>
        </p:txBody>
      </p:sp>
      <p:sp>
        <p:nvSpPr>
          <p:cNvPr id="13" name="object 13"/>
          <p:cNvSpPr txBox="1"/>
          <p:nvPr/>
        </p:nvSpPr>
        <p:spPr>
          <a:xfrm>
            <a:off x="612140" y="1971548"/>
            <a:ext cx="8019415" cy="3801745"/>
          </a:xfrm>
          <a:prstGeom prst="rect">
            <a:avLst/>
          </a:prstGeom>
        </p:spPr>
        <p:txBody>
          <a:bodyPr vert="horz" wrap="square" lIns="0" tIns="12700" rIns="0" bIns="0" rtlCol="0">
            <a:spAutoFit/>
          </a:bodyPr>
          <a:lstStyle/>
          <a:p>
            <a:pPr marL="355600" marR="5080" indent="-342900">
              <a:lnSpc>
                <a:spcPct val="114999"/>
              </a:lnSpc>
              <a:spcBef>
                <a:spcPts val="100"/>
              </a:spcBef>
              <a:buFont typeface="Wingdings"/>
              <a:buChar char=""/>
              <a:tabLst>
                <a:tab pos="354965" algn="l"/>
                <a:tab pos="355600" algn="l"/>
                <a:tab pos="1547495" algn="l"/>
              </a:tabLst>
            </a:pPr>
            <a:r>
              <a:rPr sz="1800" dirty="0">
                <a:latin typeface="Verdana"/>
                <a:cs typeface="Verdana"/>
              </a:rPr>
              <a:t>As </a:t>
            </a:r>
            <a:r>
              <a:rPr sz="1800" spc="-5" dirty="0">
                <a:latin typeface="Verdana"/>
                <a:cs typeface="Verdana"/>
              </a:rPr>
              <a:t>programs </a:t>
            </a:r>
            <a:r>
              <a:rPr sz="1800" dirty="0">
                <a:latin typeface="Verdana"/>
                <a:cs typeface="Verdana"/>
              </a:rPr>
              <a:t>and offices modernize, it is imperative </a:t>
            </a:r>
            <a:r>
              <a:rPr sz="1800" spc="-5" dirty="0">
                <a:latin typeface="Verdana"/>
                <a:cs typeface="Verdana"/>
              </a:rPr>
              <a:t>that websites,  </a:t>
            </a:r>
            <a:r>
              <a:rPr sz="1800" dirty="0">
                <a:latin typeface="Verdana"/>
                <a:cs typeface="Verdana"/>
              </a:rPr>
              <a:t>including	</a:t>
            </a:r>
            <a:r>
              <a:rPr sz="1800" spc="-5" dirty="0">
                <a:latin typeface="Verdana"/>
                <a:cs typeface="Verdana"/>
              </a:rPr>
              <a:t>State </a:t>
            </a:r>
            <a:r>
              <a:rPr sz="1800" dirty="0">
                <a:latin typeface="Verdana"/>
                <a:cs typeface="Verdana"/>
              </a:rPr>
              <a:t>and local agency </a:t>
            </a:r>
            <a:r>
              <a:rPr sz="1800" spc="-5" dirty="0">
                <a:latin typeface="Verdana"/>
                <a:cs typeface="Verdana"/>
              </a:rPr>
              <a:t>websites, </a:t>
            </a:r>
            <a:r>
              <a:rPr sz="1800" dirty="0">
                <a:latin typeface="Verdana"/>
                <a:cs typeface="Verdana"/>
              </a:rPr>
              <a:t>and online application  </a:t>
            </a:r>
            <a:r>
              <a:rPr sz="1800" spc="-5" dirty="0">
                <a:latin typeface="Verdana"/>
                <a:cs typeface="Verdana"/>
              </a:rPr>
              <a:t>systems </a:t>
            </a:r>
            <a:r>
              <a:rPr sz="1800" dirty="0">
                <a:latin typeface="Verdana"/>
                <a:cs typeface="Verdana"/>
              </a:rPr>
              <a:t>are </a:t>
            </a:r>
            <a:r>
              <a:rPr sz="1800" spc="-5" dirty="0">
                <a:latin typeface="Verdana"/>
                <a:cs typeface="Verdana"/>
              </a:rPr>
              <a:t>readily accessible to </a:t>
            </a:r>
            <a:r>
              <a:rPr sz="1800" dirty="0">
                <a:latin typeface="Verdana"/>
                <a:cs typeface="Verdana"/>
              </a:rPr>
              <a:t>and </a:t>
            </a:r>
            <a:r>
              <a:rPr sz="1800" spc="-5" dirty="0">
                <a:latin typeface="Verdana"/>
                <a:cs typeface="Verdana"/>
              </a:rPr>
              <a:t>useable by persons with  </a:t>
            </a:r>
            <a:r>
              <a:rPr sz="1800" dirty="0">
                <a:latin typeface="Verdana"/>
                <a:cs typeface="Verdana"/>
              </a:rPr>
              <a:t>visual impairments and other</a:t>
            </a:r>
            <a:r>
              <a:rPr sz="1800" spc="-10" dirty="0">
                <a:latin typeface="Verdana"/>
                <a:cs typeface="Verdana"/>
              </a:rPr>
              <a:t> </a:t>
            </a:r>
            <a:r>
              <a:rPr sz="1800" spc="-5" dirty="0">
                <a:latin typeface="Verdana"/>
                <a:cs typeface="Verdana"/>
              </a:rPr>
              <a:t>disabilities.</a:t>
            </a:r>
            <a:endParaRPr sz="1800" dirty="0">
              <a:latin typeface="Verdana"/>
              <a:cs typeface="Verdana"/>
            </a:endParaRPr>
          </a:p>
          <a:p>
            <a:pPr>
              <a:lnSpc>
                <a:spcPct val="100000"/>
              </a:lnSpc>
              <a:buFont typeface="Wingdings"/>
              <a:buChar char=""/>
            </a:pPr>
            <a:endParaRPr sz="3200" dirty="0">
              <a:latin typeface="Times New Roman"/>
              <a:cs typeface="Times New Roman"/>
            </a:endParaRPr>
          </a:p>
          <a:p>
            <a:pPr marL="355600" marR="132715" indent="-342900">
              <a:lnSpc>
                <a:spcPct val="115100"/>
              </a:lnSpc>
              <a:buFont typeface="Wingdings"/>
              <a:buChar char=""/>
              <a:tabLst>
                <a:tab pos="354965" algn="l"/>
                <a:tab pos="355600" algn="l"/>
              </a:tabLst>
            </a:pPr>
            <a:r>
              <a:rPr sz="1800" dirty="0">
                <a:latin typeface="Verdana"/>
                <a:cs typeface="Verdana"/>
              </a:rPr>
              <a:t>In </a:t>
            </a:r>
            <a:r>
              <a:rPr sz="1800" spc="-5" dirty="0">
                <a:latin typeface="Verdana"/>
                <a:cs typeface="Verdana"/>
              </a:rPr>
              <a:t>addition, programs must ensure physical accessibility </a:t>
            </a:r>
            <a:r>
              <a:rPr sz="1800" dirty="0">
                <a:latin typeface="Verdana"/>
                <a:cs typeface="Verdana"/>
              </a:rPr>
              <a:t>for  </a:t>
            </a:r>
            <a:r>
              <a:rPr sz="1800" spc="-5" dirty="0">
                <a:latin typeface="Verdana"/>
                <a:cs typeface="Verdana"/>
              </a:rPr>
              <a:t>buildings </a:t>
            </a:r>
            <a:r>
              <a:rPr sz="1800" dirty="0">
                <a:latin typeface="Verdana"/>
                <a:cs typeface="Verdana"/>
              </a:rPr>
              <a:t>and facilities, </a:t>
            </a:r>
            <a:r>
              <a:rPr sz="1800" spc="-5" dirty="0">
                <a:latin typeface="Verdana"/>
                <a:cs typeface="Verdana"/>
              </a:rPr>
              <a:t>particularly to persons </a:t>
            </a:r>
            <a:r>
              <a:rPr sz="1800" dirty="0">
                <a:latin typeface="Verdana"/>
                <a:cs typeface="Verdana"/>
              </a:rPr>
              <a:t>in wheelchairs and  </a:t>
            </a:r>
            <a:r>
              <a:rPr sz="1800" spc="-5" dirty="0">
                <a:latin typeface="Verdana"/>
                <a:cs typeface="Verdana"/>
              </a:rPr>
              <a:t>with </a:t>
            </a:r>
            <a:r>
              <a:rPr sz="1800" dirty="0">
                <a:latin typeface="Verdana"/>
                <a:cs typeface="Verdana"/>
              </a:rPr>
              <a:t>mobility </a:t>
            </a:r>
            <a:r>
              <a:rPr sz="1800" spc="-5" dirty="0">
                <a:latin typeface="Verdana"/>
                <a:cs typeface="Verdana"/>
              </a:rPr>
              <a:t>disabilities.</a:t>
            </a:r>
            <a:endParaRPr sz="1800" dirty="0">
              <a:latin typeface="Verdana"/>
              <a:cs typeface="Verdana"/>
            </a:endParaRPr>
          </a:p>
          <a:p>
            <a:pPr>
              <a:lnSpc>
                <a:spcPct val="100000"/>
              </a:lnSpc>
              <a:spcBef>
                <a:spcPts val="5"/>
              </a:spcBef>
              <a:buFont typeface="Wingdings"/>
              <a:buChar char=""/>
            </a:pPr>
            <a:endParaRPr sz="3200" dirty="0">
              <a:latin typeface="Times New Roman"/>
              <a:cs typeface="Times New Roman"/>
            </a:endParaRPr>
          </a:p>
          <a:p>
            <a:pPr marL="355600" marR="116205" indent="-342900">
              <a:lnSpc>
                <a:spcPct val="114999"/>
              </a:lnSpc>
              <a:buFont typeface="Wingdings"/>
              <a:buChar char=""/>
              <a:tabLst>
                <a:tab pos="354965" algn="l"/>
                <a:tab pos="355600" algn="l"/>
              </a:tabLst>
            </a:pPr>
            <a:r>
              <a:rPr sz="1800" spc="-5" dirty="0">
                <a:latin typeface="Verdana"/>
                <a:cs typeface="Verdana"/>
              </a:rPr>
              <a:t>Programs </a:t>
            </a:r>
            <a:r>
              <a:rPr sz="1800" dirty="0">
                <a:latin typeface="Verdana"/>
                <a:cs typeface="Verdana"/>
              </a:rPr>
              <a:t>must </a:t>
            </a:r>
            <a:r>
              <a:rPr sz="1800" spc="-5" dirty="0">
                <a:latin typeface="Verdana"/>
                <a:cs typeface="Verdana"/>
              </a:rPr>
              <a:t>permit </a:t>
            </a:r>
            <a:r>
              <a:rPr sz="1800" dirty="0">
                <a:latin typeface="Verdana"/>
                <a:cs typeface="Verdana"/>
              </a:rPr>
              <a:t>service animals </a:t>
            </a:r>
            <a:r>
              <a:rPr sz="1800" spc="-5" dirty="0">
                <a:latin typeface="Verdana"/>
                <a:cs typeface="Verdana"/>
              </a:rPr>
              <a:t>to </a:t>
            </a:r>
            <a:r>
              <a:rPr sz="1800" dirty="0">
                <a:latin typeface="Verdana"/>
                <a:cs typeface="Verdana"/>
              </a:rPr>
              <a:t>accompany </a:t>
            </a:r>
            <a:r>
              <a:rPr sz="1800" spc="-5" dirty="0">
                <a:latin typeface="Verdana"/>
                <a:cs typeface="Verdana"/>
              </a:rPr>
              <a:t>people with  disabilities </a:t>
            </a:r>
            <a:r>
              <a:rPr sz="1800" dirty="0">
                <a:latin typeface="Verdana"/>
                <a:cs typeface="Verdana"/>
              </a:rPr>
              <a:t>in all areas </a:t>
            </a:r>
            <a:r>
              <a:rPr sz="1800" spc="-5" dirty="0">
                <a:latin typeface="Verdana"/>
                <a:cs typeface="Verdana"/>
              </a:rPr>
              <a:t>where the public </a:t>
            </a:r>
            <a:r>
              <a:rPr sz="1800" dirty="0">
                <a:latin typeface="Verdana"/>
                <a:cs typeface="Verdana"/>
              </a:rPr>
              <a:t>is allowed </a:t>
            </a:r>
            <a:r>
              <a:rPr sz="1800" spc="-5" dirty="0">
                <a:latin typeface="Verdana"/>
                <a:cs typeface="Verdana"/>
              </a:rPr>
              <a:t>to</a:t>
            </a:r>
            <a:r>
              <a:rPr sz="1800" spc="60" dirty="0">
                <a:latin typeface="Verdana"/>
                <a:cs typeface="Verdana"/>
              </a:rPr>
              <a:t> </a:t>
            </a:r>
            <a:r>
              <a:rPr sz="1800" spc="-5" dirty="0">
                <a:latin typeface="Verdana"/>
                <a:cs typeface="Verdana"/>
              </a:rPr>
              <a:t>go.</a:t>
            </a:r>
            <a:endParaRPr sz="18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C3C1-010A-4880-9053-52ED6AD301FF}"/>
              </a:ext>
            </a:extLst>
          </p:cNvPr>
          <p:cNvSpPr>
            <a:spLocks noGrp="1"/>
          </p:cNvSpPr>
          <p:nvPr>
            <p:ph type="title"/>
          </p:nvPr>
        </p:nvSpPr>
        <p:spPr>
          <a:xfrm>
            <a:off x="490695" y="1160486"/>
            <a:ext cx="4343400" cy="369332"/>
          </a:xfrm>
        </p:spPr>
        <p:txBody>
          <a:bodyPr/>
          <a:lstStyle/>
          <a:p>
            <a:r>
              <a:rPr lang="en-US" sz="2400" dirty="0"/>
              <a:t>Front line - regular</a:t>
            </a:r>
          </a:p>
        </p:txBody>
      </p:sp>
      <p:sp>
        <p:nvSpPr>
          <p:cNvPr id="6" name="Title 1">
            <a:extLst>
              <a:ext uri="{FF2B5EF4-FFF2-40B4-BE49-F238E27FC236}">
                <a16:creationId xmlns:a16="http://schemas.microsoft.com/office/drawing/2014/main" id="{AD84DC0E-66DC-417D-91D1-950C13B62606}"/>
              </a:ext>
            </a:extLst>
          </p:cNvPr>
          <p:cNvSpPr txBox="1">
            <a:spLocks/>
          </p:cNvSpPr>
          <p:nvPr/>
        </p:nvSpPr>
        <p:spPr>
          <a:xfrm>
            <a:off x="4525962" y="1160486"/>
            <a:ext cx="4343400" cy="369332"/>
          </a:xfrm>
          <a:prstGeom prst="rect">
            <a:avLst/>
          </a:prstGeom>
        </p:spPr>
        <p:txBody>
          <a:bodyPr wrap="square" lIns="0" tIns="0" rIns="0" bIns="0">
            <a:spAutoFit/>
          </a:bodyPr>
          <a:lstStyle>
            <a:lvl1pPr>
              <a:defRPr sz="2800" b="1" i="0">
                <a:solidFill>
                  <a:srgbClr val="136442"/>
                </a:solidFill>
                <a:latin typeface="Verdana"/>
                <a:ea typeface="+mj-ea"/>
                <a:cs typeface="Verdana"/>
              </a:defRPr>
            </a:lvl1pPr>
          </a:lstStyle>
          <a:p>
            <a:r>
              <a:rPr lang="en-US" sz="2400" kern="0" dirty="0"/>
              <a:t>Front line - occasional</a:t>
            </a:r>
          </a:p>
        </p:txBody>
      </p:sp>
      <p:pic>
        <p:nvPicPr>
          <p:cNvPr id="10" name="Content Placeholder 9" descr="A screenshot of a cell phone&#10;&#10;Description automatically generated">
            <a:extLst>
              <a:ext uri="{FF2B5EF4-FFF2-40B4-BE49-F238E27FC236}">
                <a16:creationId xmlns:a16="http://schemas.microsoft.com/office/drawing/2014/main" id="{A20C59F7-F869-4B97-BC2A-47E68F8F2B0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349103"/>
            <a:ext cx="3978275" cy="2983706"/>
          </a:xfrm>
        </p:spPr>
      </p:pic>
      <p:pic>
        <p:nvPicPr>
          <p:cNvPr id="13" name="Content Placeholder 12">
            <a:extLst>
              <a:ext uri="{FF2B5EF4-FFF2-40B4-BE49-F238E27FC236}">
                <a16:creationId xmlns:a16="http://schemas.microsoft.com/office/drawing/2014/main" id="{D8912166-05B7-481C-BA8A-7F6701E63225}"/>
              </a:ext>
            </a:extLst>
          </p:cNvPr>
          <p:cNvPicPr>
            <a:picLocks noGrp="1" noChangeAspect="1"/>
          </p:cNvPicPr>
          <p:nvPr>
            <p:ph sz="half" idx="3"/>
          </p:nvPr>
        </p:nvPicPr>
        <p:blipFill>
          <a:blip r:embed="rId3"/>
          <a:stretch>
            <a:fillRect/>
          </a:stretch>
        </p:blipFill>
        <p:spPr>
          <a:xfrm>
            <a:off x="4888852" y="1577975"/>
            <a:ext cx="3617620" cy="4525963"/>
          </a:xfrm>
          <a:prstGeom prst="rect">
            <a:avLst/>
          </a:prstGeom>
        </p:spPr>
      </p:pic>
    </p:spTree>
    <p:extLst>
      <p:ext uri="{BB962C8B-B14F-4D97-AF65-F5344CB8AC3E}">
        <p14:creationId xmlns:p14="http://schemas.microsoft.com/office/powerpoint/2010/main" val="149411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71955" y="1223772"/>
            <a:ext cx="689533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2924555" y="1693164"/>
            <a:ext cx="3262122"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a:spLocks noGrp="1"/>
          </p:cNvSpPr>
          <p:nvPr>
            <p:ph type="title"/>
          </p:nvPr>
        </p:nvSpPr>
        <p:spPr>
          <a:xfrm>
            <a:off x="1416558" y="1287778"/>
            <a:ext cx="6306820" cy="965835"/>
          </a:xfrm>
          <a:prstGeom prst="rect">
            <a:avLst/>
          </a:prstGeom>
        </p:spPr>
        <p:txBody>
          <a:bodyPr vert="horz" wrap="square" lIns="0" tIns="55880" rIns="0" bIns="0" rtlCol="0">
            <a:spAutoFit/>
          </a:bodyPr>
          <a:lstStyle/>
          <a:p>
            <a:pPr algn="ctr">
              <a:lnSpc>
                <a:spcPct val="100000"/>
              </a:lnSpc>
              <a:spcBef>
                <a:spcPts val="440"/>
              </a:spcBef>
            </a:pPr>
            <a:r>
              <a:rPr spc="-5" dirty="0"/>
              <a:t>Equal </a:t>
            </a:r>
            <a:r>
              <a:rPr spc="-10" dirty="0"/>
              <a:t>Opportunity </a:t>
            </a:r>
            <a:r>
              <a:rPr spc="-5" dirty="0"/>
              <a:t>for</a:t>
            </a:r>
            <a:r>
              <a:rPr spc="55" dirty="0"/>
              <a:t> </a:t>
            </a:r>
            <a:r>
              <a:rPr spc="-10" dirty="0"/>
              <a:t>Religious</a:t>
            </a:r>
          </a:p>
          <a:p>
            <a:pPr marL="3175" algn="ctr">
              <a:lnSpc>
                <a:spcPct val="100000"/>
              </a:lnSpc>
              <a:spcBef>
                <a:spcPts val="340"/>
              </a:spcBef>
            </a:pPr>
            <a:r>
              <a:rPr spc="-5" dirty="0"/>
              <a:t>Organizations</a:t>
            </a:r>
          </a:p>
        </p:txBody>
      </p:sp>
      <p:sp>
        <p:nvSpPr>
          <p:cNvPr id="14" name="object 14"/>
          <p:cNvSpPr txBox="1"/>
          <p:nvPr/>
        </p:nvSpPr>
        <p:spPr>
          <a:xfrm>
            <a:off x="355803" y="2499487"/>
            <a:ext cx="8155305" cy="1855470"/>
          </a:xfrm>
          <a:prstGeom prst="rect">
            <a:avLst/>
          </a:prstGeom>
        </p:spPr>
        <p:txBody>
          <a:bodyPr vert="horz" wrap="square" lIns="0" tIns="13335" rIns="0" bIns="0" rtlCol="0">
            <a:spAutoFit/>
          </a:bodyPr>
          <a:lstStyle/>
          <a:p>
            <a:pPr marL="12700">
              <a:lnSpc>
                <a:spcPct val="100000"/>
              </a:lnSpc>
              <a:spcBef>
                <a:spcPts val="105"/>
              </a:spcBef>
            </a:pPr>
            <a:r>
              <a:rPr sz="2000" u="sng" dirty="0">
                <a:uFill>
                  <a:solidFill>
                    <a:srgbClr val="000000"/>
                  </a:solidFill>
                </a:uFill>
                <a:latin typeface="Verdana"/>
                <a:cs typeface="Verdana"/>
              </a:rPr>
              <a:t>7 </a:t>
            </a:r>
            <a:r>
              <a:rPr sz="2000" u="sng" spc="-5" dirty="0">
                <a:uFill>
                  <a:solidFill>
                    <a:srgbClr val="000000"/>
                  </a:solidFill>
                </a:uFill>
                <a:latin typeface="Verdana"/>
                <a:cs typeface="Verdana"/>
              </a:rPr>
              <a:t>CFR Part</a:t>
            </a:r>
            <a:r>
              <a:rPr sz="2000" u="sng" spc="-45" dirty="0">
                <a:uFill>
                  <a:solidFill>
                    <a:srgbClr val="000000"/>
                  </a:solidFill>
                </a:uFill>
                <a:latin typeface="Verdana"/>
                <a:cs typeface="Verdana"/>
              </a:rPr>
              <a:t> </a:t>
            </a:r>
            <a:r>
              <a:rPr sz="2000" u="sng" dirty="0">
                <a:uFill>
                  <a:solidFill>
                    <a:srgbClr val="000000"/>
                  </a:solidFill>
                </a:uFill>
                <a:latin typeface="Verdana"/>
                <a:cs typeface="Verdana"/>
              </a:rPr>
              <a:t>16</a:t>
            </a:r>
            <a:endParaRPr sz="2000" dirty="0">
              <a:latin typeface="Verdana"/>
              <a:cs typeface="Verdana"/>
            </a:endParaRPr>
          </a:p>
          <a:p>
            <a:pPr>
              <a:lnSpc>
                <a:spcPct val="100000"/>
              </a:lnSpc>
            </a:pPr>
            <a:endParaRPr sz="2400" dirty="0">
              <a:latin typeface="Times New Roman"/>
              <a:cs typeface="Times New Roman"/>
            </a:endParaRPr>
          </a:p>
          <a:p>
            <a:pPr marL="355600" marR="5080" indent="-254635">
              <a:lnSpc>
                <a:spcPct val="100000"/>
              </a:lnSpc>
              <a:spcBef>
                <a:spcPts val="2039"/>
              </a:spcBef>
            </a:pPr>
            <a:r>
              <a:rPr sz="2000" dirty="0">
                <a:latin typeface="Verdana"/>
                <a:cs typeface="Verdana"/>
              </a:rPr>
              <a:t>Ensures a </a:t>
            </a:r>
            <a:r>
              <a:rPr sz="2000" spc="-5" dirty="0">
                <a:latin typeface="Verdana"/>
                <a:cs typeface="Verdana"/>
              </a:rPr>
              <a:t>level playing field </a:t>
            </a:r>
            <a:r>
              <a:rPr sz="2000" dirty="0">
                <a:latin typeface="Verdana"/>
                <a:cs typeface="Verdana"/>
              </a:rPr>
              <a:t>for </a:t>
            </a:r>
            <a:r>
              <a:rPr sz="2000" spc="-5" dirty="0">
                <a:latin typeface="Verdana"/>
                <a:cs typeface="Verdana"/>
              </a:rPr>
              <a:t>the participation </a:t>
            </a:r>
            <a:r>
              <a:rPr sz="2000" dirty="0">
                <a:latin typeface="Verdana"/>
                <a:cs typeface="Verdana"/>
              </a:rPr>
              <a:t>of </a:t>
            </a:r>
            <a:r>
              <a:rPr sz="2000" spc="-5" dirty="0">
                <a:latin typeface="Verdana"/>
                <a:cs typeface="Verdana"/>
              </a:rPr>
              <a:t>faith-based  organizations </a:t>
            </a:r>
            <a:r>
              <a:rPr sz="2000" dirty="0">
                <a:latin typeface="Verdana"/>
                <a:cs typeface="Verdana"/>
              </a:rPr>
              <a:t>and other community </a:t>
            </a:r>
            <a:r>
              <a:rPr sz="2000" spc="-5" dirty="0">
                <a:latin typeface="Verdana"/>
                <a:cs typeface="Verdana"/>
              </a:rPr>
              <a:t>organizations in </a:t>
            </a:r>
            <a:r>
              <a:rPr sz="2000" dirty="0">
                <a:latin typeface="Verdana"/>
                <a:cs typeface="Verdana"/>
              </a:rPr>
              <a:t>USDA  </a:t>
            </a:r>
            <a:r>
              <a:rPr sz="2000" spc="-5" dirty="0">
                <a:latin typeface="Verdana"/>
                <a:cs typeface="Verdana"/>
              </a:rPr>
              <a:t>programs.</a:t>
            </a:r>
            <a:endParaRPr sz="2000" dirty="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BFA8-8E96-4D25-BF33-D646F2B55C95}"/>
              </a:ext>
            </a:extLst>
          </p:cNvPr>
          <p:cNvSpPr>
            <a:spLocks noGrp="1"/>
          </p:cNvSpPr>
          <p:nvPr>
            <p:ph type="title"/>
          </p:nvPr>
        </p:nvSpPr>
        <p:spPr>
          <a:xfrm>
            <a:off x="381001" y="1101979"/>
            <a:ext cx="8763000" cy="1088771"/>
          </a:xfrm>
        </p:spPr>
        <p:txBody>
          <a:bodyPr/>
          <a:lstStyle/>
          <a:p>
            <a:br>
              <a:rPr lang="en-US" dirty="0"/>
            </a:br>
            <a:r>
              <a:rPr lang="en-US" dirty="0"/>
              <a:t>TEFAP Written Notice of Beneficiary Rights </a:t>
            </a:r>
          </a:p>
        </p:txBody>
      </p:sp>
      <p:pic>
        <p:nvPicPr>
          <p:cNvPr id="4" name="Picture 3">
            <a:extLst>
              <a:ext uri="{FF2B5EF4-FFF2-40B4-BE49-F238E27FC236}">
                <a16:creationId xmlns:a16="http://schemas.microsoft.com/office/drawing/2014/main" id="{D0BAC4BD-FE5C-4728-AA7E-4FF54E92D02C}"/>
              </a:ext>
            </a:extLst>
          </p:cNvPr>
          <p:cNvPicPr>
            <a:picLocks noChangeAspect="1"/>
          </p:cNvPicPr>
          <p:nvPr/>
        </p:nvPicPr>
        <p:blipFill>
          <a:blip r:embed="rId3"/>
          <a:stretch>
            <a:fillRect/>
          </a:stretch>
        </p:blipFill>
        <p:spPr>
          <a:xfrm>
            <a:off x="602483" y="1981200"/>
            <a:ext cx="7939034" cy="4404430"/>
          </a:xfrm>
          <a:prstGeom prst="rect">
            <a:avLst/>
          </a:prstGeom>
        </p:spPr>
      </p:pic>
    </p:spTree>
    <p:extLst>
      <p:ext uri="{BB962C8B-B14F-4D97-AF65-F5344CB8AC3E}">
        <p14:creationId xmlns:p14="http://schemas.microsoft.com/office/powerpoint/2010/main" val="216732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9324" y="1107947"/>
            <a:ext cx="6241541" cy="78105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8526" y="1205865"/>
            <a:ext cx="5805170" cy="452120"/>
          </a:xfrm>
          <a:prstGeom prst="rect">
            <a:avLst/>
          </a:prstGeom>
        </p:spPr>
        <p:txBody>
          <a:bodyPr vert="horz" wrap="square" lIns="0" tIns="12065" rIns="0" bIns="0" rtlCol="0">
            <a:spAutoFit/>
          </a:bodyPr>
          <a:lstStyle/>
          <a:p>
            <a:pPr marL="12700">
              <a:lnSpc>
                <a:spcPct val="100000"/>
              </a:lnSpc>
              <a:spcBef>
                <a:spcPts val="95"/>
              </a:spcBef>
            </a:pPr>
            <a:r>
              <a:rPr spc="-5" dirty="0"/>
              <a:t>Complaints of</a:t>
            </a:r>
            <a:r>
              <a:rPr spc="0" dirty="0"/>
              <a:t> </a:t>
            </a:r>
            <a:r>
              <a:rPr spc="-5" dirty="0"/>
              <a:t>Discrimination</a:t>
            </a:r>
          </a:p>
        </p:txBody>
      </p:sp>
      <p:sp>
        <p:nvSpPr>
          <p:cNvPr id="13" name="object 13"/>
          <p:cNvSpPr txBox="1"/>
          <p:nvPr/>
        </p:nvSpPr>
        <p:spPr>
          <a:xfrm>
            <a:off x="782827" y="1841118"/>
            <a:ext cx="7616190" cy="3932554"/>
          </a:xfrm>
          <a:prstGeom prst="rect">
            <a:avLst/>
          </a:prstGeom>
        </p:spPr>
        <p:txBody>
          <a:bodyPr vert="horz" wrap="square" lIns="0" tIns="12700" rIns="0" bIns="0" rtlCol="0">
            <a:spAutoFit/>
          </a:bodyPr>
          <a:lstStyle/>
          <a:p>
            <a:pPr marL="268605" marR="161290" indent="-255904">
              <a:lnSpc>
                <a:spcPct val="150000"/>
              </a:lnSpc>
              <a:spcBef>
                <a:spcPts val="100"/>
              </a:spcBef>
              <a:buClr>
                <a:srgbClr val="2CA1BE"/>
              </a:buClr>
              <a:buFont typeface="Wingdings"/>
              <a:buChar char=""/>
              <a:tabLst>
                <a:tab pos="269240" algn="l"/>
              </a:tabLst>
            </a:pPr>
            <a:r>
              <a:rPr sz="1800" spc="-5" dirty="0">
                <a:latin typeface="Verdana"/>
                <a:cs typeface="Verdana"/>
              </a:rPr>
              <a:t>Complaints </a:t>
            </a:r>
            <a:r>
              <a:rPr sz="1800" dirty="0">
                <a:latin typeface="Verdana"/>
                <a:cs typeface="Verdana"/>
              </a:rPr>
              <a:t>must </a:t>
            </a:r>
            <a:r>
              <a:rPr sz="1800" spc="-5" dirty="0">
                <a:latin typeface="Verdana"/>
                <a:cs typeface="Verdana"/>
              </a:rPr>
              <a:t>be </a:t>
            </a:r>
            <a:r>
              <a:rPr sz="1800" dirty="0">
                <a:latin typeface="Verdana"/>
                <a:cs typeface="Verdana"/>
              </a:rPr>
              <a:t>filed within </a:t>
            </a:r>
            <a:r>
              <a:rPr sz="1800" spc="-5" dirty="0">
                <a:latin typeface="Verdana"/>
                <a:cs typeface="Verdana"/>
              </a:rPr>
              <a:t>180 </a:t>
            </a:r>
            <a:r>
              <a:rPr sz="1800" spc="-10" dirty="0">
                <a:latin typeface="Verdana"/>
                <a:cs typeface="Verdana"/>
              </a:rPr>
              <a:t>days </a:t>
            </a:r>
            <a:r>
              <a:rPr sz="1800" dirty="0">
                <a:latin typeface="Verdana"/>
                <a:cs typeface="Verdana"/>
              </a:rPr>
              <a:t>from </a:t>
            </a:r>
            <a:r>
              <a:rPr sz="1800" spc="-5" dirty="0">
                <a:latin typeface="Verdana"/>
                <a:cs typeface="Verdana"/>
              </a:rPr>
              <a:t>the alleged </a:t>
            </a:r>
            <a:r>
              <a:rPr sz="1800" dirty="0">
                <a:latin typeface="Verdana"/>
                <a:cs typeface="Verdana"/>
              </a:rPr>
              <a:t>act  of discrimination, with</a:t>
            </a:r>
            <a:r>
              <a:rPr sz="1800" spc="-30" dirty="0">
                <a:latin typeface="Verdana"/>
                <a:cs typeface="Verdana"/>
              </a:rPr>
              <a:t> </a:t>
            </a:r>
            <a:r>
              <a:rPr sz="1800" spc="-5" dirty="0">
                <a:latin typeface="Verdana"/>
                <a:cs typeface="Verdana"/>
              </a:rPr>
              <a:t>exceptions.</a:t>
            </a:r>
            <a:endParaRPr sz="1800" dirty="0">
              <a:latin typeface="Verdana"/>
              <a:cs typeface="Verdana"/>
            </a:endParaRPr>
          </a:p>
          <a:p>
            <a:pPr marL="268605" indent="-255904">
              <a:lnSpc>
                <a:spcPct val="100000"/>
              </a:lnSpc>
              <a:spcBef>
                <a:spcPts val="1475"/>
              </a:spcBef>
              <a:buClr>
                <a:srgbClr val="2CA1BE"/>
              </a:buClr>
              <a:buFont typeface="Wingdings"/>
              <a:buChar char=""/>
              <a:tabLst>
                <a:tab pos="269240" algn="l"/>
              </a:tabLst>
            </a:pPr>
            <a:r>
              <a:rPr sz="1800" spc="-5" dirty="0">
                <a:latin typeface="Verdana"/>
                <a:cs typeface="Verdana"/>
              </a:rPr>
              <a:t>Complaints may be written, verbal, </a:t>
            </a:r>
            <a:r>
              <a:rPr sz="1800" dirty="0">
                <a:latin typeface="Verdana"/>
                <a:cs typeface="Verdana"/>
              </a:rPr>
              <a:t>or</a:t>
            </a:r>
            <a:r>
              <a:rPr sz="1800" spc="0" dirty="0">
                <a:latin typeface="Verdana"/>
                <a:cs typeface="Verdana"/>
              </a:rPr>
              <a:t> </a:t>
            </a:r>
            <a:r>
              <a:rPr sz="1800" spc="-5" dirty="0">
                <a:latin typeface="Verdana"/>
                <a:cs typeface="Verdana"/>
              </a:rPr>
              <a:t>anonymous.</a:t>
            </a:r>
            <a:endParaRPr sz="1800" dirty="0">
              <a:latin typeface="Verdana"/>
              <a:cs typeface="Verdana"/>
            </a:endParaRPr>
          </a:p>
          <a:p>
            <a:pPr marL="268605" marR="62230" indent="-255904">
              <a:lnSpc>
                <a:spcPct val="150100"/>
              </a:lnSpc>
              <a:spcBef>
                <a:spcPts val="405"/>
              </a:spcBef>
              <a:buClr>
                <a:srgbClr val="2CA1BE"/>
              </a:buClr>
              <a:buFont typeface="Wingdings"/>
              <a:buChar char=""/>
              <a:tabLst>
                <a:tab pos="269240" algn="l"/>
              </a:tabLst>
            </a:pPr>
            <a:r>
              <a:rPr sz="1800" dirty="0">
                <a:latin typeface="Verdana"/>
                <a:cs typeface="Verdana"/>
              </a:rPr>
              <a:t>State </a:t>
            </a:r>
            <a:r>
              <a:rPr sz="1800" spc="-5" dirty="0">
                <a:latin typeface="Verdana"/>
                <a:cs typeface="Verdana"/>
              </a:rPr>
              <a:t>agencies </a:t>
            </a:r>
            <a:r>
              <a:rPr sz="1800" dirty="0">
                <a:latin typeface="Verdana"/>
                <a:cs typeface="Verdana"/>
              </a:rPr>
              <a:t>or </a:t>
            </a:r>
            <a:r>
              <a:rPr sz="1800" spc="-5" dirty="0">
                <a:latin typeface="Verdana"/>
                <a:cs typeface="Verdana"/>
              </a:rPr>
              <a:t>subrecipient agencies may develop their </a:t>
            </a:r>
            <a:r>
              <a:rPr sz="1800" dirty="0">
                <a:latin typeface="Verdana"/>
                <a:cs typeface="Verdana"/>
              </a:rPr>
              <a:t>own  </a:t>
            </a:r>
            <a:r>
              <a:rPr sz="1800" spc="-5" dirty="0">
                <a:latin typeface="Verdana"/>
                <a:cs typeface="Verdana"/>
              </a:rPr>
              <a:t>complaint </a:t>
            </a:r>
            <a:r>
              <a:rPr sz="1800" dirty="0">
                <a:latin typeface="Verdana"/>
                <a:cs typeface="Verdana"/>
              </a:rPr>
              <a:t>forms, </a:t>
            </a:r>
            <a:r>
              <a:rPr sz="1800" spc="-5" dirty="0">
                <a:latin typeface="Verdana"/>
                <a:cs typeface="Verdana"/>
              </a:rPr>
              <a:t>but the </a:t>
            </a:r>
            <a:r>
              <a:rPr sz="1800" dirty="0">
                <a:latin typeface="Verdana"/>
                <a:cs typeface="Verdana"/>
              </a:rPr>
              <a:t>use of such forms cannot </a:t>
            </a:r>
            <a:r>
              <a:rPr sz="1800" spc="-5" dirty="0">
                <a:latin typeface="Verdana"/>
                <a:cs typeface="Verdana"/>
              </a:rPr>
              <a:t>be </a:t>
            </a:r>
            <a:r>
              <a:rPr sz="1800" dirty="0">
                <a:latin typeface="Verdana"/>
                <a:cs typeface="Verdana"/>
              </a:rPr>
              <a:t>a </a:t>
            </a:r>
            <a:r>
              <a:rPr sz="1800" spc="-5" dirty="0">
                <a:latin typeface="Verdana"/>
                <a:cs typeface="Verdana"/>
              </a:rPr>
              <a:t>pre-  requisite </a:t>
            </a:r>
            <a:r>
              <a:rPr sz="1800" dirty="0">
                <a:latin typeface="Verdana"/>
                <a:cs typeface="Verdana"/>
              </a:rPr>
              <a:t>for </a:t>
            </a:r>
            <a:r>
              <a:rPr sz="1800" spc="-5" dirty="0">
                <a:latin typeface="Verdana"/>
                <a:cs typeface="Verdana"/>
              </a:rPr>
              <a:t>acceptance.</a:t>
            </a:r>
            <a:endParaRPr sz="1800" dirty="0">
              <a:latin typeface="Verdana"/>
              <a:cs typeface="Verdana"/>
            </a:endParaRPr>
          </a:p>
          <a:p>
            <a:pPr marL="268605" marR="335915" indent="-255904">
              <a:lnSpc>
                <a:spcPct val="150000"/>
              </a:lnSpc>
              <a:spcBef>
                <a:spcPts val="400"/>
              </a:spcBef>
              <a:buClr>
                <a:srgbClr val="2CA1BE"/>
              </a:buClr>
              <a:buFont typeface="Wingdings"/>
              <a:buChar char=""/>
              <a:tabLst>
                <a:tab pos="269240" algn="l"/>
              </a:tabLst>
            </a:pPr>
            <a:r>
              <a:rPr sz="1800" dirty="0">
                <a:latin typeface="Verdana"/>
                <a:cs typeface="Verdana"/>
              </a:rPr>
              <a:t>A </a:t>
            </a:r>
            <a:r>
              <a:rPr sz="1800" spc="-10" dirty="0">
                <a:latin typeface="Verdana"/>
                <a:cs typeface="Verdana"/>
              </a:rPr>
              <a:t>separate </a:t>
            </a:r>
            <a:r>
              <a:rPr sz="1800" dirty="0">
                <a:latin typeface="Verdana"/>
                <a:cs typeface="Verdana"/>
              </a:rPr>
              <a:t>Civil </a:t>
            </a:r>
            <a:r>
              <a:rPr sz="1800" spc="-5" dirty="0">
                <a:latin typeface="Verdana"/>
                <a:cs typeface="Verdana"/>
              </a:rPr>
              <a:t>Rights complaint </a:t>
            </a:r>
            <a:r>
              <a:rPr sz="1800" dirty="0">
                <a:latin typeface="Verdana"/>
                <a:cs typeface="Verdana"/>
              </a:rPr>
              <a:t>log shall maintained </a:t>
            </a:r>
            <a:r>
              <a:rPr sz="1800" spc="-5" dirty="0">
                <a:latin typeface="Verdana"/>
                <a:cs typeface="Verdana"/>
              </a:rPr>
              <a:t>by the  </a:t>
            </a:r>
            <a:r>
              <a:rPr sz="1800" dirty="0">
                <a:latin typeface="Verdana"/>
                <a:cs typeface="Verdana"/>
              </a:rPr>
              <a:t>State &amp; </a:t>
            </a:r>
            <a:r>
              <a:rPr sz="1800" spc="-5" dirty="0">
                <a:latin typeface="Verdana"/>
                <a:cs typeface="Verdana"/>
              </a:rPr>
              <a:t>subrecipient</a:t>
            </a:r>
            <a:r>
              <a:rPr sz="1800" spc="15" dirty="0">
                <a:latin typeface="Verdana"/>
                <a:cs typeface="Verdana"/>
              </a:rPr>
              <a:t> </a:t>
            </a:r>
            <a:r>
              <a:rPr sz="1800" spc="-5" dirty="0">
                <a:latin typeface="Verdana"/>
                <a:cs typeface="Verdana"/>
              </a:rPr>
              <a:t>agency;</a:t>
            </a:r>
            <a:endParaRPr sz="1800" dirty="0">
              <a:latin typeface="Verdana"/>
              <a:cs typeface="Verdana"/>
            </a:endParaRPr>
          </a:p>
          <a:p>
            <a:pPr marL="268605" indent="-255904">
              <a:lnSpc>
                <a:spcPct val="100000"/>
              </a:lnSpc>
              <a:spcBef>
                <a:spcPts val="1475"/>
              </a:spcBef>
              <a:buClr>
                <a:srgbClr val="2CA1BE"/>
              </a:buClr>
              <a:buFont typeface="Wingdings"/>
              <a:buChar char=""/>
              <a:tabLst>
                <a:tab pos="269240" algn="l"/>
              </a:tabLst>
            </a:pPr>
            <a:r>
              <a:rPr sz="1800" spc="-5" dirty="0">
                <a:latin typeface="Verdana"/>
                <a:cs typeface="Verdana"/>
              </a:rPr>
              <a:t>Confidentiality </a:t>
            </a:r>
            <a:r>
              <a:rPr sz="1800" dirty="0">
                <a:latin typeface="Verdana"/>
                <a:cs typeface="Verdana"/>
              </a:rPr>
              <a:t>is extremely important and must </a:t>
            </a:r>
            <a:r>
              <a:rPr sz="1800" spc="-5" dirty="0">
                <a:latin typeface="Verdana"/>
                <a:cs typeface="Verdana"/>
              </a:rPr>
              <a:t>be</a:t>
            </a:r>
            <a:r>
              <a:rPr sz="1800" spc="40" dirty="0">
                <a:latin typeface="Verdana"/>
                <a:cs typeface="Verdana"/>
              </a:rPr>
              <a:t> </a:t>
            </a:r>
            <a:r>
              <a:rPr sz="1800" dirty="0">
                <a:latin typeface="Verdana"/>
                <a:cs typeface="Verdana"/>
              </a:rPr>
              <a:t>maintained.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9324" y="1075944"/>
            <a:ext cx="6241541" cy="78105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8526" y="1173861"/>
            <a:ext cx="5805170" cy="452120"/>
          </a:xfrm>
          <a:prstGeom prst="rect">
            <a:avLst/>
          </a:prstGeom>
        </p:spPr>
        <p:txBody>
          <a:bodyPr vert="horz" wrap="square" lIns="0" tIns="12065" rIns="0" bIns="0" rtlCol="0">
            <a:spAutoFit/>
          </a:bodyPr>
          <a:lstStyle/>
          <a:p>
            <a:pPr marL="12700">
              <a:lnSpc>
                <a:spcPct val="100000"/>
              </a:lnSpc>
              <a:spcBef>
                <a:spcPts val="95"/>
              </a:spcBef>
            </a:pPr>
            <a:r>
              <a:rPr spc="-5" dirty="0"/>
              <a:t>Complaints of</a:t>
            </a:r>
            <a:r>
              <a:rPr spc="0" dirty="0"/>
              <a:t> </a:t>
            </a:r>
            <a:r>
              <a:rPr spc="-5" dirty="0"/>
              <a:t>Discrimination</a:t>
            </a:r>
          </a:p>
        </p:txBody>
      </p:sp>
      <p:sp>
        <p:nvSpPr>
          <p:cNvPr id="13" name="object 13"/>
          <p:cNvSpPr txBox="1">
            <a:spLocks noGrp="1"/>
          </p:cNvSpPr>
          <p:nvPr>
            <p:ph type="body" idx="1"/>
          </p:nvPr>
        </p:nvSpPr>
        <p:spPr>
          <a:xfrm>
            <a:off x="636447" y="2190750"/>
            <a:ext cx="7871104" cy="4039567"/>
          </a:xfrm>
          <a:prstGeom prst="rect">
            <a:avLst/>
          </a:prstGeom>
        </p:spPr>
        <p:txBody>
          <a:bodyPr vert="horz" wrap="square" lIns="0" tIns="12700" rIns="0" bIns="0" rtlCol="0">
            <a:spAutoFit/>
          </a:bodyPr>
          <a:lstStyle/>
          <a:p>
            <a:pPr marL="271145" indent="-255904">
              <a:lnSpc>
                <a:spcPct val="100000"/>
              </a:lnSpc>
              <a:spcBef>
                <a:spcPts val="100"/>
              </a:spcBef>
              <a:buClr>
                <a:srgbClr val="2CA1BE"/>
              </a:buClr>
              <a:buFont typeface="Wingdings"/>
              <a:buChar char=""/>
              <a:tabLst>
                <a:tab pos="271780" algn="l"/>
              </a:tabLst>
            </a:pPr>
            <a:r>
              <a:rPr spc="-5" dirty="0"/>
              <a:t>Complaints based on </a:t>
            </a:r>
            <a:r>
              <a:rPr dirty="0"/>
              <a:t>all </a:t>
            </a:r>
            <a:r>
              <a:rPr spc="-5" dirty="0"/>
              <a:t>protected bases</a:t>
            </a:r>
            <a:endParaRPr dirty="0"/>
          </a:p>
          <a:p>
            <a:pPr marL="588010" lvl="1" indent="-286385">
              <a:lnSpc>
                <a:spcPct val="100000"/>
              </a:lnSpc>
              <a:spcBef>
                <a:spcPts val="1505"/>
              </a:spcBef>
              <a:buClr>
                <a:srgbClr val="2CA1BE"/>
              </a:buClr>
              <a:buFont typeface="Wingdings"/>
              <a:buChar char=""/>
              <a:tabLst>
                <a:tab pos="588010" algn="l"/>
                <a:tab pos="588645" algn="l"/>
              </a:tabLst>
            </a:pPr>
            <a:r>
              <a:rPr sz="1600" spc="-5" dirty="0">
                <a:latin typeface="Lucida Sans Unicode"/>
                <a:cs typeface="Lucida Sans Unicode"/>
              </a:rPr>
              <a:t>Must be </a:t>
            </a:r>
            <a:r>
              <a:rPr sz="1600" spc="-10" dirty="0">
                <a:latin typeface="Lucida Sans Unicode"/>
                <a:cs typeface="Lucida Sans Unicode"/>
              </a:rPr>
              <a:t>forwarded </a:t>
            </a:r>
            <a:r>
              <a:rPr sz="1600" spc="-5" dirty="0">
                <a:latin typeface="Lucida Sans Unicode"/>
                <a:cs typeface="Lucida Sans Unicode"/>
              </a:rPr>
              <a:t>to </a:t>
            </a:r>
            <a:r>
              <a:rPr sz="1600" spc="-10" dirty="0">
                <a:latin typeface="Lucida Sans Unicode"/>
                <a:cs typeface="Lucida Sans Unicode"/>
              </a:rPr>
              <a:t>FNS </a:t>
            </a:r>
            <a:r>
              <a:rPr sz="1600" spc="-5" dirty="0">
                <a:latin typeface="Lucida Sans Unicode"/>
                <a:cs typeface="Lucida Sans Unicode"/>
              </a:rPr>
              <a:t>Civil </a:t>
            </a:r>
            <a:r>
              <a:rPr sz="1600" spc="-10" dirty="0">
                <a:latin typeface="Lucida Sans Unicode"/>
                <a:cs typeface="Lucida Sans Unicode"/>
              </a:rPr>
              <a:t>Rights Division within </a:t>
            </a:r>
            <a:r>
              <a:rPr sz="1600" spc="-5" dirty="0">
                <a:latin typeface="Lucida Sans Unicode"/>
                <a:cs typeface="Lucida Sans Unicode"/>
              </a:rPr>
              <a:t>5 </a:t>
            </a:r>
            <a:r>
              <a:rPr sz="1600" spc="-10" dirty="0">
                <a:latin typeface="Lucida Sans Unicode"/>
                <a:cs typeface="Lucida Sans Unicode"/>
              </a:rPr>
              <a:t>calendar</a:t>
            </a:r>
            <a:r>
              <a:rPr sz="1600" spc="305" dirty="0">
                <a:latin typeface="Lucida Sans Unicode"/>
                <a:cs typeface="Lucida Sans Unicode"/>
              </a:rPr>
              <a:t> </a:t>
            </a:r>
            <a:r>
              <a:rPr sz="1600" spc="-10" dirty="0">
                <a:latin typeface="Lucida Sans Unicode"/>
                <a:cs typeface="Lucida Sans Unicode"/>
              </a:rPr>
              <a:t>days.</a:t>
            </a:r>
            <a:endParaRPr lang="en-US" sz="1600" spc="-10" dirty="0">
              <a:latin typeface="Lucida Sans Unicode"/>
              <a:cs typeface="Lucida Sans Unicode"/>
            </a:endParaRPr>
          </a:p>
          <a:p>
            <a:pPr marL="301625" lvl="1">
              <a:lnSpc>
                <a:spcPct val="100000"/>
              </a:lnSpc>
              <a:spcBef>
                <a:spcPts val="1505"/>
              </a:spcBef>
              <a:buClr>
                <a:srgbClr val="2CA1BE"/>
              </a:buClr>
              <a:tabLst>
                <a:tab pos="588010" algn="l"/>
                <a:tab pos="588645" algn="l"/>
              </a:tabLst>
            </a:pPr>
            <a:endParaRPr sz="1600" dirty="0">
              <a:latin typeface="Lucida Sans Unicode"/>
              <a:cs typeface="Lucida Sans Unicode"/>
            </a:endParaRPr>
          </a:p>
          <a:p>
            <a:pPr marL="298450" indent="-285750">
              <a:lnSpc>
                <a:spcPct val="100000"/>
              </a:lnSpc>
              <a:spcBef>
                <a:spcPts val="105"/>
              </a:spcBef>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USDA </a:t>
            </a:r>
            <a:r>
              <a:rPr lang="en-US" spc="-5" dirty="0">
                <a:latin typeface="Verdana" panose="020B0604030504040204" pitchFamily="34" charset="0"/>
                <a:ea typeface="Verdana" panose="020B0604030504040204" pitchFamily="34" charset="0"/>
                <a:cs typeface="Verdana" panose="020B0604030504040204" pitchFamily="34" charset="0"/>
              </a:rPr>
              <a:t>discrimination complaint</a:t>
            </a:r>
            <a:r>
              <a:rPr lang="en-US" spc="-30"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form</a:t>
            </a:r>
          </a:p>
          <a:p>
            <a:pPr marL="755650" indent="-285750">
              <a:lnSpc>
                <a:spcPct val="100000"/>
              </a:lnSpc>
              <a:buFont typeface="Arial" panose="020B0604020202020204" pitchFamily="34" charset="0"/>
              <a:buChar char="•"/>
            </a:pPr>
            <a:r>
              <a:rPr lang="en-US" sz="1600" spc="-5" dirty="0">
                <a:latin typeface="Verdana" panose="020B0604030504040204" pitchFamily="34" charset="0"/>
                <a:ea typeface="Verdana" panose="020B0604030504040204" pitchFamily="34" charset="0"/>
                <a:cs typeface="Verdana" panose="020B0604030504040204" pitchFamily="34" charset="0"/>
              </a:rPr>
              <a:t>English</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424180" marR="157480">
              <a:lnSpc>
                <a:spcPts val="2160"/>
              </a:lnSpc>
              <a:spcBef>
                <a:spcPts val="1235"/>
              </a:spcBef>
            </a:pPr>
            <a:r>
              <a:rPr lang="en-US" sz="1600" u="sng" spc="-5" dirty="0">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http://www.ocio.usda.gov/sites/default/files/docs/2012/Co </a:t>
            </a:r>
            <a:r>
              <a:rPr lang="en-US" sz="1600" spc="-5" dirty="0">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1600" u="sng" spc="-5" dirty="0">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mplain_combined_6_8_12.pdf</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843915" indent="-285750">
              <a:lnSpc>
                <a:spcPct val="100000"/>
              </a:lnSpc>
              <a:spcBef>
                <a:spcPts val="1530"/>
              </a:spcBef>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Spanish</a:t>
            </a:r>
          </a:p>
          <a:p>
            <a:pPr marL="424180" marR="5080">
              <a:lnSpc>
                <a:spcPts val="2160"/>
              </a:lnSpc>
              <a:spcBef>
                <a:spcPts val="1230"/>
              </a:spcBef>
            </a:pPr>
            <a:r>
              <a:rPr lang="en-US" sz="1600" u="sng" spc="-5" dirty="0">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http://www.ocio.usda.gov/sites/default/files/docs/2012/Spa </a:t>
            </a:r>
            <a:r>
              <a:rPr lang="en-US" sz="1600" spc="-5" dirty="0">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 </a:t>
            </a:r>
            <a:r>
              <a:rPr lang="en-US" sz="1600" u="sng" spc="-5" dirty="0">
                <a:uFill>
                  <a:solidFill>
                    <a:srgbClr val="970E39"/>
                  </a:solidFill>
                </a:u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nish_Form_508_Compliant_6_8_12_0.pdf</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2540" lvl="1">
              <a:lnSpc>
                <a:spcPct val="100000"/>
              </a:lnSpc>
              <a:buClr>
                <a:srgbClr val="2CA1BE"/>
              </a:buClr>
              <a:buFont typeface="Wingdings"/>
              <a:buChar char=""/>
            </a:pPr>
            <a:endParaRPr sz="2400" dirty="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F7C1-3F36-478D-BB81-0F6CACA18F8E}"/>
              </a:ext>
            </a:extLst>
          </p:cNvPr>
          <p:cNvSpPr>
            <a:spLocks noGrp="1"/>
          </p:cNvSpPr>
          <p:nvPr>
            <p:ph type="title"/>
          </p:nvPr>
        </p:nvSpPr>
        <p:spPr>
          <a:xfrm>
            <a:off x="1489030" y="1219200"/>
            <a:ext cx="8804951" cy="430887"/>
          </a:xfrm>
        </p:spPr>
        <p:txBody>
          <a:bodyPr/>
          <a:lstStyle/>
          <a:p>
            <a:pPr marL="12700">
              <a:lnSpc>
                <a:spcPct val="100000"/>
              </a:lnSpc>
              <a:spcBef>
                <a:spcPts val="105"/>
              </a:spcBef>
            </a:pPr>
            <a:r>
              <a:rPr lang="en-US" dirty="0">
                <a:latin typeface="Verdana" panose="020B0604030504040204" pitchFamily="34" charset="0"/>
                <a:ea typeface="Verdana" panose="020B0604030504040204" pitchFamily="34" charset="0"/>
                <a:cs typeface="Verdana" panose="020B0604030504040204" pitchFamily="34" charset="0"/>
              </a:rPr>
              <a:t>USDA </a:t>
            </a:r>
            <a:r>
              <a:rPr lang="en-US" spc="-5" dirty="0">
                <a:latin typeface="Verdana" panose="020B0604030504040204" pitchFamily="34" charset="0"/>
                <a:ea typeface="Verdana" panose="020B0604030504040204" pitchFamily="34" charset="0"/>
                <a:cs typeface="Verdana" panose="020B0604030504040204" pitchFamily="34" charset="0"/>
              </a:rPr>
              <a:t>Complaint</a:t>
            </a:r>
            <a:r>
              <a:rPr lang="en-US" spc="-30" dirty="0">
                <a:latin typeface="Verdana" panose="020B0604030504040204" pitchFamily="34" charset="0"/>
                <a:ea typeface="Verdana" panose="020B0604030504040204" pitchFamily="34" charset="0"/>
                <a:cs typeface="Verdana" panose="020B0604030504040204" pitchFamily="34" charset="0"/>
              </a:rPr>
              <a:t> F</a:t>
            </a:r>
            <a:r>
              <a:rPr lang="en-US" dirty="0">
                <a:latin typeface="Verdana" panose="020B0604030504040204" pitchFamily="34" charset="0"/>
                <a:ea typeface="Verdana" panose="020B0604030504040204" pitchFamily="34" charset="0"/>
                <a:cs typeface="Verdana" panose="020B0604030504040204" pitchFamily="34" charset="0"/>
              </a:rPr>
              <a:t>orms</a:t>
            </a:r>
          </a:p>
        </p:txBody>
      </p:sp>
      <p:pic>
        <p:nvPicPr>
          <p:cNvPr id="4" name="Picture 3">
            <a:extLst>
              <a:ext uri="{FF2B5EF4-FFF2-40B4-BE49-F238E27FC236}">
                <a16:creationId xmlns:a16="http://schemas.microsoft.com/office/drawing/2014/main" id="{4D2C11DE-31C2-49B0-80C2-986481CC0664}"/>
              </a:ext>
            </a:extLst>
          </p:cNvPr>
          <p:cNvPicPr>
            <a:picLocks noChangeAspect="1"/>
          </p:cNvPicPr>
          <p:nvPr/>
        </p:nvPicPr>
        <p:blipFill>
          <a:blip r:embed="rId3"/>
          <a:stretch>
            <a:fillRect/>
          </a:stretch>
        </p:blipFill>
        <p:spPr>
          <a:xfrm>
            <a:off x="304800" y="1905000"/>
            <a:ext cx="5343723" cy="2971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5532D695-53DC-4CFD-AEC6-99EBA913216E}"/>
              </a:ext>
            </a:extLst>
          </p:cNvPr>
          <p:cNvPicPr>
            <a:picLocks noChangeAspect="1"/>
          </p:cNvPicPr>
          <p:nvPr/>
        </p:nvPicPr>
        <p:blipFill>
          <a:blip r:embed="rId4"/>
          <a:stretch>
            <a:fillRect/>
          </a:stretch>
        </p:blipFill>
        <p:spPr>
          <a:xfrm>
            <a:off x="3352800" y="3505200"/>
            <a:ext cx="5077413" cy="2895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2547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383535" y="1153667"/>
            <a:ext cx="457428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627122" y="1261110"/>
            <a:ext cx="4117340" cy="452120"/>
          </a:xfrm>
          <a:prstGeom prst="rect">
            <a:avLst/>
          </a:prstGeom>
        </p:spPr>
        <p:txBody>
          <a:bodyPr vert="horz" wrap="square" lIns="0" tIns="12065" rIns="0" bIns="0" rtlCol="0">
            <a:spAutoFit/>
          </a:bodyPr>
          <a:lstStyle/>
          <a:p>
            <a:pPr marL="12700">
              <a:lnSpc>
                <a:spcPct val="100000"/>
              </a:lnSpc>
              <a:spcBef>
                <a:spcPts val="95"/>
              </a:spcBef>
            </a:pPr>
            <a:r>
              <a:rPr spc="-5" dirty="0"/>
              <a:t>Compliance</a:t>
            </a:r>
            <a:r>
              <a:rPr spc="-10" dirty="0"/>
              <a:t> Reviews</a:t>
            </a:r>
          </a:p>
        </p:txBody>
      </p:sp>
      <p:sp>
        <p:nvSpPr>
          <p:cNvPr id="13" name="object 13"/>
          <p:cNvSpPr txBox="1"/>
          <p:nvPr/>
        </p:nvSpPr>
        <p:spPr>
          <a:xfrm>
            <a:off x="785876" y="2157222"/>
            <a:ext cx="7754620" cy="3471545"/>
          </a:xfrm>
          <a:prstGeom prst="rect">
            <a:avLst/>
          </a:prstGeom>
        </p:spPr>
        <p:txBody>
          <a:bodyPr vert="horz" wrap="square" lIns="0" tIns="13335" rIns="0" bIns="0" rtlCol="0">
            <a:spAutoFit/>
          </a:bodyPr>
          <a:lstStyle/>
          <a:p>
            <a:pPr marL="13970" marR="113030" indent="-1905">
              <a:lnSpc>
                <a:spcPct val="100000"/>
              </a:lnSpc>
              <a:spcBef>
                <a:spcPts val="105"/>
              </a:spcBef>
            </a:pPr>
            <a:r>
              <a:rPr sz="2000" dirty="0">
                <a:latin typeface="Verdana"/>
                <a:cs typeface="Verdana"/>
              </a:rPr>
              <a:t>Examine </a:t>
            </a:r>
            <a:r>
              <a:rPr sz="2000" spc="-5" dirty="0">
                <a:latin typeface="Verdana"/>
                <a:cs typeface="Verdana"/>
              </a:rPr>
              <a:t>the activities </a:t>
            </a:r>
            <a:r>
              <a:rPr sz="2000" dirty="0">
                <a:latin typeface="Verdana"/>
                <a:cs typeface="Verdana"/>
              </a:rPr>
              <a:t>of State </a:t>
            </a:r>
            <a:r>
              <a:rPr sz="2000" spc="-5" dirty="0">
                <a:latin typeface="Verdana"/>
                <a:cs typeface="Verdana"/>
              </a:rPr>
              <a:t>agencies, subrecipients, </a:t>
            </a:r>
            <a:r>
              <a:rPr sz="2000" dirty="0">
                <a:latin typeface="Verdana"/>
                <a:cs typeface="Verdana"/>
              </a:rPr>
              <a:t>and  </a:t>
            </a:r>
            <a:r>
              <a:rPr sz="2000" spc="-5" dirty="0">
                <a:latin typeface="Verdana"/>
                <a:cs typeface="Verdana"/>
              </a:rPr>
              <a:t>local sites to determine Civil Rights</a:t>
            </a:r>
            <a:r>
              <a:rPr sz="2000" spc="-30" dirty="0">
                <a:latin typeface="Verdana"/>
                <a:cs typeface="Verdana"/>
              </a:rPr>
              <a:t> </a:t>
            </a:r>
            <a:r>
              <a:rPr sz="2000" spc="-5" dirty="0">
                <a:latin typeface="Verdana"/>
                <a:cs typeface="Verdana"/>
              </a:rPr>
              <a:t>compliance.</a:t>
            </a:r>
            <a:endParaRPr sz="2000" dirty="0">
              <a:latin typeface="Verdana"/>
              <a:cs typeface="Verdana"/>
            </a:endParaRPr>
          </a:p>
          <a:p>
            <a:pPr>
              <a:lnSpc>
                <a:spcPct val="100000"/>
              </a:lnSpc>
            </a:pPr>
            <a:endParaRPr sz="2400" dirty="0">
              <a:latin typeface="Times New Roman"/>
              <a:cs typeface="Times New Roman"/>
            </a:endParaRPr>
          </a:p>
          <a:p>
            <a:pPr marL="355600" indent="-342900">
              <a:lnSpc>
                <a:spcPct val="100000"/>
              </a:lnSpc>
              <a:spcBef>
                <a:spcPts val="1560"/>
              </a:spcBef>
              <a:buFont typeface="Wingdings"/>
              <a:buChar char=""/>
              <a:tabLst>
                <a:tab pos="355600" algn="l"/>
                <a:tab pos="356235" algn="l"/>
              </a:tabLst>
            </a:pPr>
            <a:r>
              <a:rPr sz="2000" dirty="0">
                <a:latin typeface="Verdana"/>
                <a:cs typeface="Verdana"/>
              </a:rPr>
              <a:t>FNS </a:t>
            </a:r>
            <a:r>
              <a:rPr sz="2000" spc="-5" dirty="0">
                <a:latin typeface="Verdana"/>
                <a:cs typeface="Verdana"/>
              </a:rPr>
              <a:t>Civil Rights </a:t>
            </a:r>
            <a:r>
              <a:rPr sz="2000" dirty="0">
                <a:latin typeface="Verdana"/>
                <a:cs typeface="Verdana"/>
              </a:rPr>
              <a:t>and </a:t>
            </a:r>
            <a:r>
              <a:rPr sz="2000" spc="-5" dirty="0">
                <a:latin typeface="Verdana"/>
                <a:cs typeface="Verdana"/>
              </a:rPr>
              <a:t>Program </a:t>
            </a:r>
            <a:r>
              <a:rPr sz="2000" dirty="0">
                <a:latin typeface="Verdana"/>
                <a:cs typeface="Verdana"/>
              </a:rPr>
              <a:t>staff </a:t>
            </a:r>
            <a:r>
              <a:rPr sz="2000" spc="-5" dirty="0">
                <a:latin typeface="Verdana"/>
                <a:cs typeface="Verdana"/>
              </a:rPr>
              <a:t>review State</a:t>
            </a:r>
            <a:r>
              <a:rPr sz="2000" spc="-65" dirty="0">
                <a:latin typeface="Verdana"/>
                <a:cs typeface="Verdana"/>
              </a:rPr>
              <a:t> </a:t>
            </a:r>
            <a:r>
              <a:rPr sz="2000" spc="-5" dirty="0">
                <a:latin typeface="Verdana"/>
                <a:cs typeface="Verdana"/>
              </a:rPr>
              <a:t>agencies.</a:t>
            </a:r>
            <a:endParaRPr sz="2000" dirty="0">
              <a:latin typeface="Verdana"/>
              <a:cs typeface="Verdana"/>
            </a:endParaRPr>
          </a:p>
          <a:p>
            <a:pPr marL="355600" indent="-342900">
              <a:lnSpc>
                <a:spcPct val="100000"/>
              </a:lnSpc>
              <a:spcBef>
                <a:spcPts val="960"/>
              </a:spcBef>
              <a:buFont typeface="Wingdings"/>
              <a:buChar char=""/>
              <a:tabLst>
                <a:tab pos="355600" algn="l"/>
                <a:tab pos="356235" algn="l"/>
              </a:tabLst>
            </a:pPr>
            <a:r>
              <a:rPr sz="2000" dirty="0">
                <a:latin typeface="Verdana"/>
                <a:cs typeface="Verdana"/>
              </a:rPr>
              <a:t>State </a:t>
            </a:r>
            <a:r>
              <a:rPr sz="2000" spc="-5" dirty="0">
                <a:latin typeface="Verdana"/>
                <a:cs typeface="Verdana"/>
              </a:rPr>
              <a:t>agencies review their</a:t>
            </a:r>
            <a:r>
              <a:rPr sz="2000" spc="-60" dirty="0">
                <a:latin typeface="Verdana"/>
                <a:cs typeface="Verdana"/>
              </a:rPr>
              <a:t> </a:t>
            </a:r>
            <a:r>
              <a:rPr sz="2000" spc="-5" dirty="0">
                <a:latin typeface="Verdana"/>
                <a:cs typeface="Verdana"/>
              </a:rPr>
              <a:t>subrecipients.</a:t>
            </a:r>
            <a:endParaRPr sz="2000" dirty="0">
              <a:latin typeface="Verdana"/>
              <a:cs typeface="Verdana"/>
            </a:endParaRPr>
          </a:p>
          <a:p>
            <a:pPr marL="355600" indent="-342900">
              <a:lnSpc>
                <a:spcPct val="100000"/>
              </a:lnSpc>
              <a:spcBef>
                <a:spcPts val="960"/>
              </a:spcBef>
              <a:buFont typeface="Wingdings"/>
              <a:buChar char=""/>
              <a:tabLst>
                <a:tab pos="355600" algn="l"/>
                <a:tab pos="356235" algn="l"/>
              </a:tabLst>
            </a:pPr>
            <a:r>
              <a:rPr sz="2000" spc="-5" dirty="0">
                <a:latin typeface="Verdana"/>
                <a:cs typeface="Verdana"/>
              </a:rPr>
              <a:t>Subrecipients review their local</a:t>
            </a:r>
            <a:r>
              <a:rPr sz="2000" spc="-30" dirty="0">
                <a:latin typeface="Verdana"/>
                <a:cs typeface="Verdana"/>
              </a:rPr>
              <a:t> </a:t>
            </a:r>
            <a:r>
              <a:rPr sz="2000" spc="-5" dirty="0">
                <a:latin typeface="Verdana"/>
                <a:cs typeface="Verdana"/>
              </a:rPr>
              <a:t>agencies.</a:t>
            </a:r>
            <a:endParaRPr sz="2000" dirty="0">
              <a:latin typeface="Verdana"/>
              <a:cs typeface="Verdana"/>
            </a:endParaRPr>
          </a:p>
          <a:p>
            <a:pPr>
              <a:lnSpc>
                <a:spcPct val="100000"/>
              </a:lnSpc>
            </a:pPr>
            <a:endParaRPr sz="2400" dirty="0">
              <a:latin typeface="Times New Roman"/>
              <a:cs typeface="Times New Roman"/>
            </a:endParaRPr>
          </a:p>
          <a:p>
            <a:pPr marL="242570" marR="624205">
              <a:lnSpc>
                <a:spcPts val="2160"/>
              </a:lnSpc>
              <a:spcBef>
                <a:spcPts val="1835"/>
              </a:spcBef>
            </a:pPr>
            <a:r>
              <a:rPr sz="2000" spc="-5" dirty="0">
                <a:solidFill>
                  <a:srgbClr val="E41B2D"/>
                </a:solidFill>
                <a:latin typeface="Verdana"/>
                <a:cs typeface="Verdana"/>
              </a:rPr>
              <a:t>Significant </a:t>
            </a:r>
            <a:r>
              <a:rPr sz="2000" dirty="0">
                <a:solidFill>
                  <a:srgbClr val="E41B2D"/>
                </a:solidFill>
                <a:latin typeface="Verdana"/>
                <a:cs typeface="Verdana"/>
              </a:rPr>
              <a:t>findings must </a:t>
            </a:r>
            <a:r>
              <a:rPr sz="2000" spc="-5" dirty="0">
                <a:solidFill>
                  <a:srgbClr val="E41B2D"/>
                </a:solidFill>
                <a:latin typeface="Verdana"/>
                <a:cs typeface="Verdana"/>
              </a:rPr>
              <a:t>be provided in writing </a:t>
            </a:r>
            <a:r>
              <a:rPr sz="2000" dirty="0">
                <a:solidFill>
                  <a:srgbClr val="E41B2D"/>
                </a:solidFill>
                <a:latin typeface="Verdana"/>
                <a:cs typeface="Verdana"/>
              </a:rPr>
              <a:t>to </a:t>
            </a:r>
            <a:r>
              <a:rPr sz="2000" spc="-5" dirty="0">
                <a:solidFill>
                  <a:srgbClr val="E41B2D"/>
                </a:solidFill>
                <a:latin typeface="Verdana"/>
                <a:cs typeface="Verdana"/>
              </a:rPr>
              <a:t>the  reviewed </a:t>
            </a:r>
            <a:r>
              <a:rPr sz="2000" dirty="0">
                <a:solidFill>
                  <a:srgbClr val="E41B2D"/>
                </a:solidFill>
                <a:latin typeface="Verdana"/>
                <a:cs typeface="Verdana"/>
              </a:rPr>
              <a:t>entity </a:t>
            </a:r>
            <a:r>
              <a:rPr sz="2000" spc="-5" dirty="0">
                <a:solidFill>
                  <a:srgbClr val="E41B2D"/>
                </a:solidFill>
                <a:latin typeface="Verdana"/>
                <a:cs typeface="Verdana"/>
              </a:rPr>
              <a:t>and to</a:t>
            </a:r>
            <a:r>
              <a:rPr sz="2000" spc="-25" dirty="0">
                <a:solidFill>
                  <a:srgbClr val="E41B2D"/>
                </a:solidFill>
                <a:latin typeface="Verdana"/>
                <a:cs typeface="Verdana"/>
              </a:rPr>
              <a:t> </a:t>
            </a:r>
            <a:r>
              <a:rPr sz="2000" dirty="0">
                <a:solidFill>
                  <a:srgbClr val="E41B2D"/>
                </a:solidFill>
                <a:latin typeface="Verdana"/>
                <a:cs typeface="Verdana"/>
              </a:rPr>
              <a:t>FNS.</a:t>
            </a:r>
            <a:endParaRPr sz="2000" dirty="0">
              <a:latin typeface="Verdan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269235" y="1118616"/>
            <a:ext cx="457428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514092" y="1226311"/>
            <a:ext cx="4116070" cy="452120"/>
          </a:xfrm>
          <a:prstGeom prst="rect">
            <a:avLst/>
          </a:prstGeom>
        </p:spPr>
        <p:txBody>
          <a:bodyPr vert="horz" wrap="square" lIns="0" tIns="12065" rIns="0" bIns="0" rtlCol="0">
            <a:spAutoFit/>
          </a:bodyPr>
          <a:lstStyle/>
          <a:p>
            <a:pPr marL="12700">
              <a:lnSpc>
                <a:spcPct val="100000"/>
              </a:lnSpc>
              <a:spcBef>
                <a:spcPts val="95"/>
              </a:spcBef>
            </a:pPr>
            <a:r>
              <a:rPr spc="-5" dirty="0"/>
              <a:t>Compliance</a:t>
            </a:r>
            <a:r>
              <a:rPr spc="-20" dirty="0"/>
              <a:t> </a:t>
            </a:r>
            <a:r>
              <a:rPr spc="-10" dirty="0"/>
              <a:t>Reviews</a:t>
            </a:r>
          </a:p>
        </p:txBody>
      </p:sp>
      <p:sp>
        <p:nvSpPr>
          <p:cNvPr id="13" name="object 13"/>
          <p:cNvSpPr txBox="1"/>
          <p:nvPr/>
        </p:nvSpPr>
        <p:spPr>
          <a:xfrm>
            <a:off x="673100" y="1814296"/>
            <a:ext cx="6123305" cy="2464435"/>
          </a:xfrm>
          <a:prstGeom prst="rect">
            <a:avLst/>
          </a:prstGeom>
        </p:spPr>
        <p:txBody>
          <a:bodyPr vert="horz" wrap="square" lIns="0" tIns="165100" rIns="0" bIns="0" rtlCol="0">
            <a:spAutoFit/>
          </a:bodyPr>
          <a:lstStyle/>
          <a:p>
            <a:pPr marL="12700">
              <a:lnSpc>
                <a:spcPct val="100000"/>
              </a:lnSpc>
              <a:spcBef>
                <a:spcPts val="1300"/>
              </a:spcBef>
            </a:pPr>
            <a:r>
              <a:rPr sz="2000" spc="-5" dirty="0">
                <a:latin typeface="Verdana"/>
                <a:cs typeface="Verdana"/>
              </a:rPr>
              <a:t>There are three types </a:t>
            </a:r>
            <a:r>
              <a:rPr sz="2000" dirty="0">
                <a:latin typeface="Verdana"/>
                <a:cs typeface="Verdana"/>
              </a:rPr>
              <a:t>of </a:t>
            </a:r>
            <a:r>
              <a:rPr sz="2000" spc="-5" dirty="0">
                <a:latin typeface="Verdana"/>
                <a:cs typeface="Verdana"/>
              </a:rPr>
              <a:t>compliance</a:t>
            </a:r>
            <a:r>
              <a:rPr sz="2000" spc="-75" dirty="0">
                <a:latin typeface="Verdana"/>
                <a:cs typeface="Verdana"/>
              </a:rPr>
              <a:t> </a:t>
            </a:r>
            <a:r>
              <a:rPr sz="2000" spc="-5" dirty="0">
                <a:latin typeface="Verdana"/>
                <a:cs typeface="Verdana"/>
              </a:rPr>
              <a:t>reviews:</a:t>
            </a:r>
            <a:endParaRPr sz="2000" dirty="0">
              <a:latin typeface="Verdana"/>
              <a:cs typeface="Verdana"/>
            </a:endParaRPr>
          </a:p>
          <a:p>
            <a:pPr marL="672465" indent="-429895">
              <a:lnSpc>
                <a:spcPct val="100000"/>
              </a:lnSpc>
              <a:spcBef>
                <a:spcPts val="1200"/>
              </a:spcBef>
              <a:buFont typeface="Wingdings"/>
              <a:buChar char=""/>
              <a:tabLst>
                <a:tab pos="672465" algn="l"/>
                <a:tab pos="673100" algn="l"/>
              </a:tabLst>
            </a:pPr>
            <a:r>
              <a:rPr sz="2000" spc="-5" dirty="0">
                <a:latin typeface="Verdana"/>
                <a:cs typeface="Verdana"/>
              </a:rPr>
              <a:t>Pre-Award Compliance</a:t>
            </a:r>
            <a:r>
              <a:rPr sz="2000" spc="-25" dirty="0">
                <a:latin typeface="Verdana"/>
                <a:cs typeface="Verdana"/>
              </a:rPr>
              <a:t> </a:t>
            </a:r>
            <a:r>
              <a:rPr sz="2000" spc="-5" dirty="0">
                <a:latin typeface="Verdana"/>
                <a:cs typeface="Verdana"/>
              </a:rPr>
              <a:t>Reviews</a:t>
            </a:r>
            <a:endParaRPr sz="2000" dirty="0">
              <a:latin typeface="Verdana"/>
              <a:cs typeface="Verdana"/>
            </a:endParaRPr>
          </a:p>
          <a:p>
            <a:pPr>
              <a:lnSpc>
                <a:spcPct val="100000"/>
              </a:lnSpc>
              <a:spcBef>
                <a:spcPts val="35"/>
              </a:spcBef>
              <a:buFont typeface="Wingdings"/>
              <a:buChar char=""/>
            </a:pPr>
            <a:endParaRPr sz="3100" dirty="0">
              <a:latin typeface="Times New Roman"/>
              <a:cs typeface="Times New Roman"/>
            </a:endParaRPr>
          </a:p>
          <a:p>
            <a:pPr marL="672465" indent="-429895">
              <a:lnSpc>
                <a:spcPct val="100000"/>
              </a:lnSpc>
              <a:buFont typeface="Wingdings"/>
              <a:buChar char=""/>
              <a:tabLst>
                <a:tab pos="672465" algn="l"/>
                <a:tab pos="673100" algn="l"/>
              </a:tabLst>
            </a:pPr>
            <a:r>
              <a:rPr sz="2000" spc="-5" dirty="0">
                <a:latin typeface="Verdana"/>
                <a:cs typeface="Verdana"/>
              </a:rPr>
              <a:t>Routine (Post-Award) Compliance</a:t>
            </a:r>
            <a:r>
              <a:rPr sz="2000" spc="-40" dirty="0">
                <a:latin typeface="Verdana"/>
                <a:cs typeface="Verdana"/>
              </a:rPr>
              <a:t> </a:t>
            </a:r>
            <a:r>
              <a:rPr sz="2000" spc="-5" dirty="0">
                <a:latin typeface="Verdana"/>
                <a:cs typeface="Verdana"/>
              </a:rPr>
              <a:t>Reviews</a:t>
            </a:r>
            <a:endParaRPr sz="2000" dirty="0">
              <a:latin typeface="Verdana"/>
              <a:cs typeface="Verdana"/>
            </a:endParaRPr>
          </a:p>
          <a:p>
            <a:pPr>
              <a:lnSpc>
                <a:spcPct val="100000"/>
              </a:lnSpc>
              <a:spcBef>
                <a:spcPts val="35"/>
              </a:spcBef>
              <a:buFont typeface="Wingdings"/>
              <a:buChar char=""/>
            </a:pPr>
            <a:endParaRPr sz="3100" dirty="0">
              <a:latin typeface="Times New Roman"/>
              <a:cs typeface="Times New Roman"/>
            </a:endParaRPr>
          </a:p>
          <a:p>
            <a:pPr marL="672465" indent="-429895">
              <a:lnSpc>
                <a:spcPct val="100000"/>
              </a:lnSpc>
              <a:buFont typeface="Wingdings"/>
              <a:buChar char=""/>
              <a:tabLst>
                <a:tab pos="672465" algn="l"/>
                <a:tab pos="673100" algn="l"/>
              </a:tabLst>
            </a:pPr>
            <a:r>
              <a:rPr sz="2000" spc="-5" dirty="0">
                <a:latin typeface="Verdana"/>
                <a:cs typeface="Verdana"/>
              </a:rPr>
              <a:t>Special Compliance</a:t>
            </a:r>
            <a:r>
              <a:rPr sz="2000" spc="-15" dirty="0">
                <a:latin typeface="Verdana"/>
                <a:cs typeface="Verdana"/>
              </a:rPr>
              <a:t> </a:t>
            </a:r>
            <a:r>
              <a:rPr sz="2000" spc="-5" dirty="0">
                <a:latin typeface="Verdana"/>
                <a:cs typeface="Verdana"/>
              </a:rPr>
              <a:t>Reviews</a:t>
            </a:r>
            <a:endParaRPr sz="2000" dirty="0">
              <a:latin typeface="Verdana"/>
              <a:cs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143000" y="1194816"/>
            <a:ext cx="1155953"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1816607" y="1194816"/>
            <a:ext cx="653033" cy="802386"/>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1987295" y="1194816"/>
            <a:ext cx="5983985" cy="802386"/>
          </a:xfrm>
          <a:prstGeom prst="rect">
            <a:avLst/>
          </a:prstGeom>
          <a:blipFill>
            <a:blip r:embed="rId5" cstate="print"/>
            <a:stretch>
              <a:fillRect/>
            </a:stretch>
          </a:blipFill>
        </p:spPr>
        <p:txBody>
          <a:bodyPr wrap="square" lIns="0" tIns="0" rIns="0" bIns="0" rtlCol="0"/>
          <a:lstStyle/>
          <a:p>
            <a:endParaRPr dirty="0"/>
          </a:p>
        </p:txBody>
      </p:sp>
      <p:sp>
        <p:nvSpPr>
          <p:cNvPr id="14" name="object 14"/>
          <p:cNvSpPr txBox="1">
            <a:spLocks noGrp="1"/>
          </p:cNvSpPr>
          <p:nvPr>
            <p:ph type="title"/>
          </p:nvPr>
        </p:nvSpPr>
        <p:spPr>
          <a:xfrm>
            <a:off x="1386586" y="1302511"/>
            <a:ext cx="6368415" cy="452120"/>
          </a:xfrm>
          <a:prstGeom prst="rect">
            <a:avLst/>
          </a:prstGeom>
        </p:spPr>
        <p:txBody>
          <a:bodyPr vert="horz" wrap="square" lIns="0" tIns="12065" rIns="0" bIns="0" rtlCol="0">
            <a:spAutoFit/>
          </a:bodyPr>
          <a:lstStyle/>
          <a:p>
            <a:pPr marL="12700">
              <a:lnSpc>
                <a:spcPct val="100000"/>
              </a:lnSpc>
              <a:spcBef>
                <a:spcPts val="95"/>
              </a:spcBef>
            </a:pPr>
            <a:r>
              <a:rPr spc="-5" dirty="0"/>
              <a:t>Pre-Award Compliance</a:t>
            </a:r>
            <a:r>
              <a:rPr dirty="0"/>
              <a:t> </a:t>
            </a:r>
            <a:r>
              <a:rPr spc="-10" dirty="0"/>
              <a:t>Reviews</a:t>
            </a:r>
          </a:p>
        </p:txBody>
      </p:sp>
      <p:sp>
        <p:nvSpPr>
          <p:cNvPr id="15" name="object 15"/>
          <p:cNvSpPr txBox="1"/>
          <p:nvPr/>
        </p:nvSpPr>
        <p:spPr>
          <a:xfrm>
            <a:off x="699008" y="2040819"/>
            <a:ext cx="7947025" cy="1398270"/>
          </a:xfrm>
          <a:prstGeom prst="rect">
            <a:avLst/>
          </a:prstGeom>
        </p:spPr>
        <p:txBody>
          <a:bodyPr vert="horz" wrap="square" lIns="0" tIns="12700" rIns="0" bIns="0" rtlCol="0">
            <a:spAutoFit/>
          </a:bodyPr>
          <a:lstStyle/>
          <a:p>
            <a:pPr marL="13970" marR="5080" indent="-1905" algn="just">
              <a:lnSpc>
                <a:spcPct val="150100"/>
              </a:lnSpc>
              <a:spcBef>
                <a:spcPts val="100"/>
              </a:spcBef>
            </a:pPr>
            <a:r>
              <a:rPr sz="2000" dirty="0">
                <a:latin typeface="Verdana"/>
                <a:cs typeface="Verdana"/>
              </a:rPr>
              <a:t>State </a:t>
            </a:r>
            <a:r>
              <a:rPr sz="2000" spc="-5" dirty="0">
                <a:latin typeface="Verdana"/>
                <a:cs typeface="Verdana"/>
              </a:rPr>
              <a:t>agencies, subrecipient agencies, </a:t>
            </a:r>
            <a:r>
              <a:rPr sz="2000" dirty="0">
                <a:latin typeface="Verdana"/>
                <a:cs typeface="Verdana"/>
              </a:rPr>
              <a:t>and </a:t>
            </a:r>
            <a:r>
              <a:rPr sz="2000" spc="-5" dirty="0">
                <a:latin typeface="Verdana"/>
                <a:cs typeface="Verdana"/>
              </a:rPr>
              <a:t>local sites </a:t>
            </a:r>
            <a:r>
              <a:rPr sz="2000" dirty="0">
                <a:latin typeface="Verdana"/>
                <a:cs typeface="Verdana"/>
              </a:rPr>
              <a:t>must </a:t>
            </a:r>
            <a:r>
              <a:rPr sz="2000" spc="-5" dirty="0">
                <a:latin typeface="Verdana"/>
                <a:cs typeface="Verdana"/>
              </a:rPr>
              <a:t>be  in compliance with Civil Rights requirements </a:t>
            </a:r>
            <a:r>
              <a:rPr sz="2000" u="sng" spc="-5" dirty="0">
                <a:uFill>
                  <a:solidFill>
                    <a:srgbClr val="000000"/>
                  </a:solidFill>
                </a:uFill>
                <a:latin typeface="Verdana"/>
                <a:cs typeface="Verdana"/>
              </a:rPr>
              <a:t>prior to approval </a:t>
            </a:r>
            <a:r>
              <a:rPr sz="2000" spc="-5" dirty="0">
                <a:latin typeface="Verdana"/>
                <a:cs typeface="Verdana"/>
              </a:rPr>
              <a:t> </a:t>
            </a:r>
            <a:r>
              <a:rPr sz="2000" dirty="0">
                <a:latin typeface="Verdana"/>
                <a:cs typeface="Verdana"/>
              </a:rPr>
              <a:t>for </a:t>
            </a:r>
            <a:r>
              <a:rPr sz="2000" spc="-5" dirty="0">
                <a:latin typeface="Verdana"/>
                <a:cs typeface="Verdana"/>
              </a:rPr>
              <a:t>Federal </a:t>
            </a:r>
            <a:r>
              <a:rPr sz="2000" dirty="0">
                <a:latin typeface="Verdana"/>
                <a:cs typeface="Verdana"/>
              </a:rPr>
              <a:t>financial</a:t>
            </a:r>
            <a:r>
              <a:rPr sz="2000" spc="-45" dirty="0">
                <a:latin typeface="Verdana"/>
                <a:cs typeface="Verdana"/>
              </a:rPr>
              <a:t> </a:t>
            </a:r>
            <a:r>
              <a:rPr sz="2000" dirty="0">
                <a:latin typeface="Verdana"/>
                <a:cs typeface="Verdana"/>
              </a:rPr>
              <a:t>assistance.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txBox="1"/>
          <p:nvPr/>
        </p:nvSpPr>
        <p:spPr>
          <a:xfrm>
            <a:off x="756310" y="1820113"/>
            <a:ext cx="7691120" cy="4399281"/>
          </a:xfrm>
          <a:prstGeom prst="rect">
            <a:avLst/>
          </a:prstGeom>
        </p:spPr>
        <p:txBody>
          <a:bodyPr vert="horz" wrap="square" lIns="0" tIns="13335" rIns="0" bIns="0" rtlCol="0">
            <a:spAutoFit/>
          </a:bodyPr>
          <a:lstStyle/>
          <a:p>
            <a:pPr marL="12700" marR="315595">
              <a:lnSpc>
                <a:spcPct val="100000"/>
              </a:lnSpc>
              <a:spcBef>
                <a:spcPts val="105"/>
              </a:spcBef>
            </a:pPr>
            <a:r>
              <a:rPr sz="2000" dirty="0">
                <a:latin typeface="Verdana"/>
                <a:cs typeface="Verdana"/>
              </a:rPr>
              <a:t>FNS and State </a:t>
            </a:r>
            <a:r>
              <a:rPr sz="2000" spc="-5" dirty="0">
                <a:latin typeface="Verdana"/>
                <a:cs typeface="Verdana"/>
              </a:rPr>
              <a:t>agencies </a:t>
            </a:r>
            <a:r>
              <a:rPr sz="2000" dirty="0">
                <a:latin typeface="Verdana"/>
                <a:cs typeface="Verdana"/>
              </a:rPr>
              <a:t>must conduct routine</a:t>
            </a:r>
            <a:r>
              <a:rPr sz="2000" spc="-160" dirty="0">
                <a:latin typeface="Verdana"/>
                <a:cs typeface="Verdana"/>
              </a:rPr>
              <a:t> </a:t>
            </a:r>
            <a:r>
              <a:rPr sz="2000" spc="-5" dirty="0">
                <a:latin typeface="Verdana"/>
                <a:cs typeface="Verdana"/>
              </a:rPr>
              <a:t>compliance  reviews </a:t>
            </a:r>
            <a:r>
              <a:rPr sz="2000" dirty="0">
                <a:latin typeface="Verdana"/>
                <a:cs typeface="Verdana"/>
              </a:rPr>
              <a:t>as </a:t>
            </a:r>
            <a:r>
              <a:rPr sz="2000" spc="-5" dirty="0">
                <a:latin typeface="Verdana"/>
                <a:cs typeface="Verdana"/>
              </a:rPr>
              <a:t>identified by </a:t>
            </a:r>
            <a:r>
              <a:rPr sz="2000" dirty="0">
                <a:latin typeface="Verdana"/>
                <a:cs typeface="Verdana"/>
              </a:rPr>
              <a:t>FNS </a:t>
            </a:r>
            <a:r>
              <a:rPr sz="2000" spc="-5" dirty="0">
                <a:latin typeface="Verdana"/>
                <a:cs typeface="Verdana"/>
              </a:rPr>
              <a:t>Instruction </a:t>
            </a:r>
            <a:r>
              <a:rPr sz="2000" dirty="0">
                <a:latin typeface="Verdana"/>
                <a:cs typeface="Verdana"/>
              </a:rPr>
              <a:t>113-1 and  </a:t>
            </a:r>
            <a:r>
              <a:rPr sz="2000" spc="-5" dirty="0">
                <a:latin typeface="Verdana"/>
                <a:cs typeface="Verdana"/>
              </a:rPr>
              <a:t>program-specific regulations </a:t>
            </a:r>
            <a:r>
              <a:rPr sz="2000" dirty="0">
                <a:latin typeface="Verdana"/>
                <a:cs typeface="Verdana"/>
              </a:rPr>
              <a:t>and</a:t>
            </a:r>
            <a:r>
              <a:rPr sz="2000" spc="-20" dirty="0">
                <a:latin typeface="Verdana"/>
                <a:cs typeface="Verdana"/>
              </a:rPr>
              <a:t> </a:t>
            </a:r>
            <a:r>
              <a:rPr sz="2000" spc="-5" dirty="0">
                <a:latin typeface="Verdana"/>
                <a:cs typeface="Verdana"/>
              </a:rPr>
              <a:t>policies.</a:t>
            </a:r>
            <a:endParaRPr sz="20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2000" dirty="0">
                <a:latin typeface="Verdana"/>
                <a:cs typeface="Verdana"/>
              </a:rPr>
              <a:t>Assess </a:t>
            </a:r>
            <a:r>
              <a:rPr sz="2000" spc="-5" dirty="0">
                <a:latin typeface="Verdana"/>
                <a:cs typeface="Verdana"/>
              </a:rPr>
              <a:t>all </a:t>
            </a:r>
            <a:r>
              <a:rPr sz="2000" dirty="0">
                <a:latin typeface="Verdana"/>
                <a:cs typeface="Verdana"/>
              </a:rPr>
              <a:t>of the </a:t>
            </a:r>
            <a:r>
              <a:rPr sz="2000" spc="-5" dirty="0">
                <a:latin typeface="Verdana"/>
                <a:cs typeface="Verdana"/>
              </a:rPr>
              <a:t>Civil Rights compliance</a:t>
            </a:r>
            <a:r>
              <a:rPr sz="2000" spc="-100" dirty="0">
                <a:latin typeface="Verdana"/>
                <a:cs typeface="Verdana"/>
              </a:rPr>
              <a:t> </a:t>
            </a:r>
            <a:r>
              <a:rPr sz="2000" spc="-5" dirty="0">
                <a:latin typeface="Verdana"/>
                <a:cs typeface="Verdana"/>
              </a:rPr>
              <a:t>areas.</a:t>
            </a:r>
            <a:endParaRPr sz="20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r>
              <a:rPr sz="2000" spc="-5" dirty="0">
                <a:latin typeface="Verdana"/>
                <a:cs typeface="Verdana"/>
              </a:rPr>
              <a:t>Sample post-award review</a:t>
            </a:r>
            <a:r>
              <a:rPr sz="2000" spc="-25" dirty="0">
                <a:latin typeface="Verdana"/>
                <a:cs typeface="Verdana"/>
              </a:rPr>
              <a:t> </a:t>
            </a:r>
            <a:r>
              <a:rPr sz="2000" spc="-5" dirty="0">
                <a:latin typeface="Verdana"/>
                <a:cs typeface="Verdana"/>
              </a:rPr>
              <a:t>questions:</a:t>
            </a:r>
            <a:endParaRPr sz="2000" dirty="0">
              <a:latin typeface="Verdana"/>
              <a:cs typeface="Verdana"/>
            </a:endParaRPr>
          </a:p>
          <a:p>
            <a:pPr marL="758190" marR="1072515" indent="-287020">
              <a:lnSpc>
                <a:spcPct val="100000"/>
              </a:lnSpc>
              <a:spcBef>
                <a:spcPts val="5"/>
              </a:spcBef>
              <a:buClr>
                <a:srgbClr val="515255"/>
              </a:buClr>
              <a:buFont typeface="Wingdings"/>
              <a:buChar char=""/>
              <a:tabLst>
                <a:tab pos="758825" algn="l"/>
              </a:tabLst>
            </a:pPr>
            <a:r>
              <a:rPr sz="1800" dirty="0">
                <a:latin typeface="Verdana"/>
                <a:cs typeface="Verdana"/>
              </a:rPr>
              <a:t>Do </a:t>
            </a:r>
            <a:r>
              <a:rPr sz="1800" spc="-5" dirty="0">
                <a:latin typeface="Verdana"/>
                <a:cs typeface="Verdana"/>
              </a:rPr>
              <a:t>printed </a:t>
            </a:r>
            <a:r>
              <a:rPr sz="1800" dirty="0">
                <a:latin typeface="Verdana"/>
                <a:cs typeface="Verdana"/>
              </a:rPr>
              <a:t>materials contain </a:t>
            </a:r>
            <a:r>
              <a:rPr sz="1800" spc="-5" dirty="0">
                <a:latin typeface="Verdana"/>
                <a:cs typeface="Verdana"/>
              </a:rPr>
              <a:t>the </a:t>
            </a:r>
            <a:r>
              <a:rPr sz="1800" dirty="0">
                <a:latin typeface="Verdana"/>
                <a:cs typeface="Verdana"/>
              </a:rPr>
              <a:t>nondiscrimination  </a:t>
            </a:r>
            <a:r>
              <a:rPr sz="1800" spc="-5" dirty="0">
                <a:latin typeface="Verdana"/>
                <a:cs typeface="Verdana"/>
              </a:rPr>
              <a:t>statement?</a:t>
            </a:r>
            <a:endParaRPr sz="1800" dirty="0">
              <a:latin typeface="Verdana"/>
              <a:cs typeface="Verdana"/>
            </a:endParaRPr>
          </a:p>
          <a:p>
            <a:pPr marL="758190" indent="-287020">
              <a:lnSpc>
                <a:spcPct val="100000"/>
              </a:lnSpc>
              <a:spcBef>
                <a:spcPts val="5"/>
              </a:spcBef>
              <a:buClr>
                <a:srgbClr val="515255"/>
              </a:buClr>
              <a:buFont typeface="Wingdings"/>
              <a:buChar char=""/>
              <a:tabLst>
                <a:tab pos="758825" algn="l"/>
              </a:tabLst>
            </a:pPr>
            <a:r>
              <a:rPr sz="1800" dirty="0">
                <a:latin typeface="Verdana"/>
                <a:cs typeface="Verdana"/>
              </a:rPr>
              <a:t>Is </a:t>
            </a:r>
            <a:r>
              <a:rPr sz="1800" spc="-5" dirty="0">
                <a:latin typeface="Verdana"/>
                <a:cs typeface="Verdana"/>
              </a:rPr>
              <a:t>the </a:t>
            </a:r>
            <a:r>
              <a:rPr sz="1800" dirty="0">
                <a:latin typeface="Verdana"/>
                <a:cs typeface="Verdana"/>
              </a:rPr>
              <a:t>“And </a:t>
            </a:r>
            <a:r>
              <a:rPr sz="1800" spc="-5" dirty="0">
                <a:latin typeface="Verdana"/>
                <a:cs typeface="Verdana"/>
              </a:rPr>
              <a:t>Justice </a:t>
            </a:r>
            <a:r>
              <a:rPr sz="1800" dirty="0">
                <a:latin typeface="Verdana"/>
                <a:cs typeface="Verdana"/>
              </a:rPr>
              <a:t>For All” </a:t>
            </a:r>
            <a:r>
              <a:rPr sz="1800" spc="-5" dirty="0">
                <a:latin typeface="Verdana"/>
                <a:cs typeface="Verdana"/>
              </a:rPr>
              <a:t>poster displayed</a:t>
            </a:r>
            <a:r>
              <a:rPr sz="1800" spc="55" dirty="0">
                <a:latin typeface="Verdana"/>
                <a:cs typeface="Verdana"/>
              </a:rPr>
              <a:t> </a:t>
            </a:r>
            <a:r>
              <a:rPr sz="1800" spc="-5" dirty="0">
                <a:latin typeface="Verdana"/>
                <a:cs typeface="Verdana"/>
              </a:rPr>
              <a:t>appropriately?</a:t>
            </a:r>
            <a:endParaRPr sz="1800" dirty="0">
              <a:latin typeface="Verdana"/>
              <a:cs typeface="Verdana"/>
            </a:endParaRPr>
          </a:p>
          <a:p>
            <a:pPr marL="758190" indent="-287020">
              <a:lnSpc>
                <a:spcPct val="100000"/>
              </a:lnSpc>
              <a:buClr>
                <a:srgbClr val="515255"/>
              </a:buClr>
              <a:buFont typeface="Wingdings"/>
              <a:buChar char=""/>
              <a:tabLst>
                <a:tab pos="758825" algn="l"/>
              </a:tabLst>
            </a:pPr>
            <a:r>
              <a:rPr sz="1800" dirty="0">
                <a:latin typeface="Verdana"/>
                <a:cs typeface="Verdana"/>
              </a:rPr>
              <a:t>Are </a:t>
            </a:r>
            <a:r>
              <a:rPr sz="1800" spc="-5" dirty="0">
                <a:latin typeface="Verdana"/>
                <a:cs typeface="Verdana"/>
              </a:rPr>
              <a:t>program </a:t>
            </a:r>
            <a:r>
              <a:rPr sz="1800" dirty="0">
                <a:latin typeface="Verdana"/>
                <a:cs typeface="Verdana"/>
              </a:rPr>
              <a:t>informational materials </a:t>
            </a:r>
            <a:r>
              <a:rPr sz="1800" spc="-5" dirty="0">
                <a:latin typeface="Verdana"/>
                <a:cs typeface="Verdana"/>
              </a:rPr>
              <a:t>available to</a:t>
            </a:r>
            <a:r>
              <a:rPr sz="1800" spc="-45" dirty="0">
                <a:latin typeface="Verdana"/>
                <a:cs typeface="Verdana"/>
              </a:rPr>
              <a:t> </a:t>
            </a:r>
            <a:r>
              <a:rPr sz="1800" dirty="0">
                <a:latin typeface="Verdana"/>
                <a:cs typeface="Verdana"/>
              </a:rPr>
              <a:t>all?</a:t>
            </a:r>
          </a:p>
          <a:p>
            <a:pPr marL="758190" indent="-287020">
              <a:lnSpc>
                <a:spcPct val="100000"/>
              </a:lnSpc>
              <a:buClr>
                <a:srgbClr val="515255"/>
              </a:buClr>
              <a:buFont typeface="Wingdings"/>
              <a:buChar char=""/>
              <a:tabLst>
                <a:tab pos="758825" algn="l"/>
              </a:tabLst>
            </a:pPr>
            <a:r>
              <a:rPr sz="1800" spc="-5" dirty="0">
                <a:latin typeface="Verdana"/>
                <a:cs typeface="Verdana"/>
              </a:rPr>
              <a:t>How </a:t>
            </a:r>
            <a:r>
              <a:rPr sz="1800" dirty="0">
                <a:latin typeface="Verdana"/>
                <a:cs typeface="Verdana"/>
              </a:rPr>
              <a:t>are </a:t>
            </a:r>
            <a:r>
              <a:rPr sz="1800" spc="-5" dirty="0">
                <a:latin typeface="Verdana"/>
                <a:cs typeface="Verdana"/>
              </a:rPr>
              <a:t>applicants </a:t>
            </a:r>
            <a:r>
              <a:rPr sz="1800" dirty="0">
                <a:latin typeface="Verdana"/>
                <a:cs typeface="Verdana"/>
              </a:rPr>
              <a:t>and </a:t>
            </a:r>
            <a:r>
              <a:rPr sz="1800" spc="-5" dirty="0">
                <a:latin typeface="Verdana"/>
                <a:cs typeface="Verdana"/>
              </a:rPr>
              <a:t>participants advised </a:t>
            </a:r>
            <a:r>
              <a:rPr sz="1800" dirty="0">
                <a:latin typeface="Verdana"/>
                <a:cs typeface="Verdana"/>
              </a:rPr>
              <a:t>of </a:t>
            </a:r>
            <a:r>
              <a:rPr sz="1800" spc="-5" dirty="0">
                <a:latin typeface="Verdana"/>
                <a:cs typeface="Verdana"/>
              </a:rPr>
              <a:t>their right</a:t>
            </a:r>
            <a:r>
              <a:rPr sz="1800" spc="75" dirty="0">
                <a:latin typeface="Verdana"/>
                <a:cs typeface="Verdana"/>
              </a:rPr>
              <a:t> </a:t>
            </a:r>
            <a:r>
              <a:rPr sz="1800" spc="-5" dirty="0">
                <a:latin typeface="Verdana"/>
                <a:cs typeface="Verdana"/>
              </a:rPr>
              <a:t>to</a:t>
            </a:r>
            <a:endParaRPr sz="1800" dirty="0">
              <a:latin typeface="Verdana"/>
              <a:cs typeface="Verdana"/>
            </a:endParaRPr>
          </a:p>
          <a:p>
            <a:pPr marL="758190">
              <a:lnSpc>
                <a:spcPct val="100000"/>
              </a:lnSpc>
            </a:pPr>
            <a:r>
              <a:rPr sz="1800" dirty="0">
                <a:latin typeface="Verdana"/>
                <a:cs typeface="Verdana"/>
              </a:rPr>
              <a:t>file a Civil </a:t>
            </a:r>
            <a:r>
              <a:rPr sz="1800" spc="-5" dirty="0">
                <a:latin typeface="Verdana"/>
                <a:cs typeface="Verdana"/>
              </a:rPr>
              <a:t>Rights complaint </a:t>
            </a:r>
            <a:r>
              <a:rPr sz="1800" dirty="0">
                <a:latin typeface="Verdana"/>
                <a:cs typeface="Verdana"/>
              </a:rPr>
              <a:t>of</a:t>
            </a:r>
            <a:r>
              <a:rPr sz="1800" spc="5" dirty="0">
                <a:latin typeface="Verdana"/>
                <a:cs typeface="Verdana"/>
              </a:rPr>
              <a:t> </a:t>
            </a:r>
            <a:r>
              <a:rPr sz="1800" spc="-5" dirty="0">
                <a:latin typeface="Verdana"/>
                <a:cs typeface="Verdana"/>
              </a:rPr>
              <a:t>discrimination?</a:t>
            </a:r>
            <a:endParaRPr sz="1800" dirty="0">
              <a:latin typeface="Verdana"/>
              <a:cs typeface="Verdana"/>
            </a:endParaRPr>
          </a:p>
          <a:p>
            <a:pPr marL="758190" marR="41275" indent="-287020">
              <a:lnSpc>
                <a:spcPct val="100000"/>
              </a:lnSpc>
              <a:buClr>
                <a:srgbClr val="515255"/>
              </a:buClr>
              <a:buFont typeface="Wingdings"/>
              <a:buChar char=""/>
              <a:tabLst>
                <a:tab pos="758825" algn="l"/>
              </a:tabLst>
            </a:pPr>
            <a:r>
              <a:rPr sz="1800" dirty="0">
                <a:latin typeface="Verdana"/>
                <a:cs typeface="Verdana"/>
              </a:rPr>
              <a:t>Are </a:t>
            </a:r>
            <a:r>
              <a:rPr sz="1800" spc="-5" dirty="0">
                <a:latin typeface="Verdana"/>
                <a:cs typeface="Verdana"/>
              </a:rPr>
              <a:t>reasonable </a:t>
            </a:r>
            <a:r>
              <a:rPr sz="1800" dirty="0">
                <a:latin typeface="Verdana"/>
                <a:cs typeface="Verdana"/>
              </a:rPr>
              <a:t>modifications </a:t>
            </a:r>
            <a:r>
              <a:rPr sz="1800" spc="-5" dirty="0">
                <a:latin typeface="Verdana"/>
                <a:cs typeface="Verdana"/>
              </a:rPr>
              <a:t>appropriately </a:t>
            </a:r>
            <a:r>
              <a:rPr sz="1800" dirty="0">
                <a:latin typeface="Verdana"/>
                <a:cs typeface="Verdana"/>
              </a:rPr>
              <a:t>made for </a:t>
            </a:r>
            <a:r>
              <a:rPr sz="1800" spc="-5" dirty="0">
                <a:latin typeface="Verdana"/>
                <a:cs typeface="Verdana"/>
              </a:rPr>
              <a:t>people  </a:t>
            </a:r>
            <a:r>
              <a:rPr sz="1800" dirty="0">
                <a:latin typeface="Verdana"/>
                <a:cs typeface="Verdana"/>
              </a:rPr>
              <a:t>with</a:t>
            </a:r>
            <a:r>
              <a:rPr sz="1800" spc="-5" dirty="0">
                <a:latin typeface="Verdana"/>
                <a:cs typeface="Verdana"/>
              </a:rPr>
              <a:t> disabilities?</a:t>
            </a:r>
            <a:endParaRPr sz="1800" dirty="0">
              <a:latin typeface="Verdana"/>
              <a:cs typeface="Verdana"/>
            </a:endParaRPr>
          </a:p>
        </p:txBody>
      </p:sp>
      <p:sp>
        <p:nvSpPr>
          <p:cNvPr id="12" name="object 12"/>
          <p:cNvSpPr/>
          <p:nvPr/>
        </p:nvSpPr>
        <p:spPr>
          <a:xfrm>
            <a:off x="1659635" y="1050036"/>
            <a:ext cx="3138678" cy="790194"/>
          </a:xfrm>
          <a:prstGeom prst="rect">
            <a:avLst/>
          </a:prstGeom>
          <a:blipFill>
            <a:blip r:embed="rId3" cstate="print"/>
            <a:stretch>
              <a:fillRect/>
            </a:stretch>
          </a:blipFill>
        </p:spPr>
        <p:txBody>
          <a:bodyPr wrap="square" lIns="0" tIns="0" rIns="0" bIns="0" rtlCol="0"/>
          <a:lstStyle/>
          <a:p>
            <a:endParaRPr dirty="0"/>
          </a:p>
        </p:txBody>
      </p:sp>
      <p:sp>
        <p:nvSpPr>
          <p:cNvPr id="13" name="object 13"/>
          <p:cNvSpPr/>
          <p:nvPr/>
        </p:nvSpPr>
        <p:spPr>
          <a:xfrm>
            <a:off x="4328159" y="1050036"/>
            <a:ext cx="640841" cy="790194"/>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4498847" y="1050036"/>
            <a:ext cx="3672078" cy="790194"/>
          </a:xfrm>
          <a:prstGeom prst="rect">
            <a:avLst/>
          </a:prstGeom>
          <a:blipFill>
            <a:blip r:embed="rId5" cstate="print"/>
            <a:stretch>
              <a:fillRect/>
            </a:stretch>
          </a:blipFill>
        </p:spPr>
        <p:txBody>
          <a:bodyPr wrap="square" lIns="0" tIns="0" rIns="0" bIns="0" rtlCol="0"/>
          <a:lstStyle/>
          <a:p>
            <a:endParaRPr dirty="0"/>
          </a:p>
        </p:txBody>
      </p:sp>
      <p:sp>
        <p:nvSpPr>
          <p:cNvPr id="15" name="object 15"/>
          <p:cNvSpPr txBox="1">
            <a:spLocks noGrp="1"/>
          </p:cNvSpPr>
          <p:nvPr>
            <p:ph type="title"/>
          </p:nvPr>
        </p:nvSpPr>
        <p:spPr>
          <a:xfrm>
            <a:off x="1868804" y="1151381"/>
            <a:ext cx="5938520" cy="452120"/>
          </a:xfrm>
          <a:prstGeom prst="rect">
            <a:avLst/>
          </a:prstGeom>
        </p:spPr>
        <p:txBody>
          <a:bodyPr vert="horz" wrap="square" lIns="0" tIns="12065" rIns="0" bIns="0" rtlCol="0">
            <a:spAutoFit/>
          </a:bodyPr>
          <a:lstStyle/>
          <a:p>
            <a:pPr marL="12700">
              <a:lnSpc>
                <a:spcPct val="100000"/>
              </a:lnSpc>
              <a:spcBef>
                <a:spcPts val="95"/>
              </a:spcBef>
            </a:pPr>
            <a:r>
              <a:rPr spc="-10" dirty="0"/>
              <a:t>Routine/Post-Award</a:t>
            </a:r>
            <a:r>
              <a:rPr spc="50" dirty="0"/>
              <a:t> </a:t>
            </a:r>
            <a:r>
              <a:rPr spc="-10" dirty="0"/>
              <a:t>Reviews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531619" y="1104900"/>
            <a:ext cx="6127241"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75205" y="1212037"/>
            <a:ext cx="5670550" cy="452120"/>
          </a:xfrm>
          <a:prstGeom prst="rect">
            <a:avLst/>
          </a:prstGeom>
        </p:spPr>
        <p:txBody>
          <a:bodyPr vert="horz" wrap="square" lIns="0" tIns="12065" rIns="0" bIns="0" rtlCol="0">
            <a:spAutoFit/>
          </a:bodyPr>
          <a:lstStyle/>
          <a:p>
            <a:pPr marL="12700">
              <a:lnSpc>
                <a:spcPct val="100000"/>
              </a:lnSpc>
              <a:spcBef>
                <a:spcPts val="95"/>
              </a:spcBef>
            </a:pPr>
            <a:r>
              <a:rPr spc="-5" dirty="0"/>
              <a:t>Special Compliance</a:t>
            </a:r>
            <a:r>
              <a:rPr spc="25" dirty="0"/>
              <a:t> </a:t>
            </a:r>
            <a:r>
              <a:rPr spc="-5" dirty="0"/>
              <a:t>Reviews</a:t>
            </a:r>
          </a:p>
        </p:txBody>
      </p:sp>
      <p:sp>
        <p:nvSpPr>
          <p:cNvPr id="13" name="object 13"/>
          <p:cNvSpPr txBox="1"/>
          <p:nvPr/>
        </p:nvSpPr>
        <p:spPr>
          <a:xfrm>
            <a:off x="686816" y="1815210"/>
            <a:ext cx="7619365" cy="469011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4965" algn="l"/>
                <a:tab pos="355600" algn="l"/>
              </a:tabLst>
            </a:pPr>
            <a:r>
              <a:rPr sz="1800" spc="-5" dirty="0">
                <a:latin typeface="Verdana"/>
                <a:cs typeface="Verdana"/>
              </a:rPr>
              <a:t>May be scheduled </a:t>
            </a:r>
            <a:r>
              <a:rPr sz="1800" dirty="0">
                <a:latin typeface="Verdana"/>
                <a:cs typeface="Verdana"/>
              </a:rPr>
              <a:t>or</a:t>
            </a:r>
            <a:r>
              <a:rPr sz="1800" spc="25" dirty="0">
                <a:latin typeface="Verdana"/>
                <a:cs typeface="Verdana"/>
              </a:rPr>
              <a:t> </a:t>
            </a:r>
            <a:r>
              <a:rPr sz="1800" spc="-5" dirty="0">
                <a:latin typeface="Verdana"/>
                <a:cs typeface="Verdana"/>
              </a:rPr>
              <a:t>unscheduled</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89"/>
              </a:spcBef>
              <a:buFont typeface="Wingdings"/>
              <a:buChar char=""/>
              <a:tabLst>
                <a:tab pos="354965" algn="l"/>
                <a:tab pos="355600" algn="l"/>
              </a:tabLst>
            </a:pPr>
            <a:r>
              <a:rPr sz="1800" spc="-5" dirty="0">
                <a:latin typeface="Verdana"/>
                <a:cs typeface="Verdana"/>
              </a:rPr>
              <a:t>To </a:t>
            </a:r>
            <a:r>
              <a:rPr sz="1800" dirty="0">
                <a:latin typeface="Verdana"/>
                <a:cs typeface="Verdana"/>
              </a:rPr>
              <a:t>follow-up on </a:t>
            </a:r>
            <a:r>
              <a:rPr sz="1800" spc="-5" dirty="0">
                <a:latin typeface="Verdana"/>
                <a:cs typeface="Verdana"/>
              </a:rPr>
              <a:t>previous </a:t>
            </a:r>
            <a:r>
              <a:rPr sz="1800" dirty="0">
                <a:latin typeface="Verdana"/>
                <a:cs typeface="Verdana"/>
              </a:rPr>
              <a:t>findings of</a:t>
            </a:r>
            <a:r>
              <a:rPr sz="1800" spc="-10" dirty="0">
                <a:latin typeface="Verdana"/>
                <a:cs typeface="Verdana"/>
              </a:rPr>
              <a:t> </a:t>
            </a:r>
            <a:r>
              <a:rPr sz="1800" spc="-5" dirty="0">
                <a:latin typeface="Verdana"/>
                <a:cs typeface="Verdana"/>
              </a:rPr>
              <a:t>noncompliance</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marR="432434" indent="-342900">
              <a:lnSpc>
                <a:spcPct val="100000"/>
              </a:lnSpc>
              <a:spcBef>
                <a:spcPts val="1789"/>
              </a:spcBef>
              <a:buFont typeface="Wingdings"/>
              <a:buChar char=""/>
              <a:tabLst>
                <a:tab pos="354965" algn="l"/>
                <a:tab pos="355600" algn="l"/>
              </a:tabLst>
            </a:pPr>
            <a:r>
              <a:rPr sz="1800" spc="-5" dirty="0">
                <a:latin typeface="Verdana"/>
                <a:cs typeface="Verdana"/>
              </a:rPr>
              <a:t>To investigate reports </a:t>
            </a:r>
            <a:r>
              <a:rPr sz="1800" dirty="0">
                <a:latin typeface="Verdana"/>
                <a:cs typeface="Verdana"/>
              </a:rPr>
              <a:t>of noncompliance </a:t>
            </a:r>
            <a:r>
              <a:rPr sz="1800" spc="-5" dirty="0">
                <a:latin typeface="Verdana"/>
                <a:cs typeface="Verdana"/>
              </a:rPr>
              <a:t>by other agencies,  media, </a:t>
            </a:r>
            <a:r>
              <a:rPr sz="1800" dirty="0">
                <a:latin typeface="Verdana"/>
                <a:cs typeface="Verdana"/>
              </a:rPr>
              <a:t>or </a:t>
            </a:r>
            <a:r>
              <a:rPr sz="1800" spc="-5" dirty="0">
                <a:latin typeface="Verdana"/>
                <a:cs typeface="Verdana"/>
              </a:rPr>
              <a:t>grassroots organizations</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95"/>
              </a:spcBef>
              <a:buFont typeface="Wingdings"/>
              <a:buChar char=""/>
              <a:tabLst>
                <a:tab pos="354965" algn="l"/>
                <a:tab pos="355600" algn="l"/>
              </a:tabLst>
            </a:pPr>
            <a:r>
              <a:rPr sz="1800" spc="-5" dirty="0">
                <a:latin typeface="Verdana"/>
                <a:cs typeface="Verdana"/>
              </a:rPr>
              <a:t>May be specific to </a:t>
            </a:r>
            <a:r>
              <a:rPr sz="1800" dirty="0">
                <a:latin typeface="Verdana"/>
                <a:cs typeface="Verdana"/>
              </a:rPr>
              <a:t>an incident or</a:t>
            </a:r>
            <a:r>
              <a:rPr sz="1800" spc="30" dirty="0">
                <a:latin typeface="Verdana"/>
                <a:cs typeface="Verdana"/>
              </a:rPr>
              <a:t> </a:t>
            </a:r>
            <a:r>
              <a:rPr sz="1800" spc="-5" dirty="0">
                <a:latin typeface="Verdana"/>
                <a:cs typeface="Verdana"/>
              </a:rPr>
              <a:t>policy</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89"/>
              </a:spcBef>
              <a:buFont typeface="Wingdings"/>
              <a:buChar char=""/>
              <a:tabLst>
                <a:tab pos="354965" algn="l"/>
                <a:tab pos="355600" algn="l"/>
              </a:tabLst>
            </a:pPr>
            <a:r>
              <a:rPr sz="1800" dirty="0">
                <a:latin typeface="Verdana"/>
                <a:cs typeface="Verdana"/>
              </a:rPr>
              <a:t>History of statistical </a:t>
            </a:r>
            <a:r>
              <a:rPr sz="1800" spc="-5" dirty="0">
                <a:latin typeface="Verdana"/>
                <a:cs typeface="Verdana"/>
              </a:rPr>
              <a:t>underrepresentation </a:t>
            </a:r>
            <a:r>
              <a:rPr sz="1800" dirty="0">
                <a:latin typeface="Verdana"/>
                <a:cs typeface="Verdana"/>
              </a:rPr>
              <a:t>of </a:t>
            </a:r>
            <a:r>
              <a:rPr sz="1800" spc="-5" dirty="0">
                <a:latin typeface="Verdana"/>
                <a:cs typeface="Verdana"/>
              </a:rPr>
              <a:t>particular</a:t>
            </a:r>
            <a:r>
              <a:rPr sz="1800" spc="15" dirty="0">
                <a:latin typeface="Verdana"/>
                <a:cs typeface="Verdana"/>
              </a:rPr>
              <a:t> </a:t>
            </a:r>
            <a:r>
              <a:rPr sz="1800" spc="-5" dirty="0">
                <a:latin typeface="Verdana"/>
                <a:cs typeface="Verdana"/>
              </a:rPr>
              <a:t>group(s)</a:t>
            </a:r>
            <a:endParaRPr sz="1800" dirty="0">
              <a:latin typeface="Verdana"/>
              <a:cs typeface="Verdana"/>
            </a:endParaRPr>
          </a:p>
          <a:p>
            <a:pPr>
              <a:lnSpc>
                <a:spcPct val="100000"/>
              </a:lnSpc>
              <a:buFont typeface="Wingdings"/>
              <a:buChar char=""/>
            </a:pPr>
            <a:endParaRPr sz="2200" dirty="0">
              <a:latin typeface="Times New Roman"/>
              <a:cs typeface="Times New Roman"/>
            </a:endParaRPr>
          </a:p>
          <a:p>
            <a:pPr marL="355600" indent="-342900">
              <a:lnSpc>
                <a:spcPct val="100000"/>
              </a:lnSpc>
              <a:spcBef>
                <a:spcPts val="1789"/>
              </a:spcBef>
              <a:buFont typeface="Wingdings"/>
              <a:buChar char=""/>
              <a:tabLst>
                <a:tab pos="354965" algn="l"/>
                <a:tab pos="355600" algn="l"/>
              </a:tabLst>
            </a:pPr>
            <a:r>
              <a:rPr sz="1800" spc="-5" dirty="0">
                <a:latin typeface="Verdana"/>
                <a:cs typeface="Verdana"/>
              </a:rPr>
              <a:t>Pattern </a:t>
            </a:r>
            <a:r>
              <a:rPr sz="1800" dirty="0">
                <a:latin typeface="Verdana"/>
                <a:cs typeface="Verdana"/>
              </a:rPr>
              <a:t>of complaints of</a:t>
            </a:r>
            <a:r>
              <a:rPr sz="1800" spc="-5" dirty="0">
                <a:latin typeface="Verdana"/>
                <a:cs typeface="Verdana"/>
              </a:rPr>
              <a:t> </a:t>
            </a:r>
            <a:r>
              <a:rPr sz="1800" dirty="0">
                <a:latin typeface="Verdana"/>
                <a:cs typeface="Verdana"/>
              </a:rPr>
              <a:t>discrimination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2375916" y="976883"/>
            <a:ext cx="4513326"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2619501" y="1083640"/>
            <a:ext cx="405701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a:t>
            </a:r>
            <a:r>
              <a:rPr spc="25" dirty="0"/>
              <a:t> </a:t>
            </a:r>
            <a:r>
              <a:rPr spc="-5" dirty="0"/>
              <a:t>Training</a:t>
            </a:r>
          </a:p>
        </p:txBody>
      </p:sp>
      <p:sp>
        <p:nvSpPr>
          <p:cNvPr id="13" name="object 13"/>
          <p:cNvSpPr txBox="1"/>
          <p:nvPr/>
        </p:nvSpPr>
        <p:spPr>
          <a:xfrm>
            <a:off x="368300" y="1687195"/>
            <a:ext cx="8369300" cy="4314001"/>
          </a:xfrm>
          <a:prstGeom prst="rect">
            <a:avLst/>
          </a:prstGeom>
        </p:spPr>
        <p:txBody>
          <a:bodyPr vert="horz" wrap="square" lIns="0" tIns="43180" rIns="0" bIns="0" rtlCol="0">
            <a:spAutoFit/>
          </a:bodyPr>
          <a:lstStyle/>
          <a:p>
            <a:pPr marL="12700" marR="5080">
              <a:lnSpc>
                <a:spcPts val="1950"/>
              </a:lnSpc>
              <a:spcBef>
                <a:spcPts val="340"/>
              </a:spcBef>
            </a:pPr>
            <a:r>
              <a:rPr sz="1800" dirty="0">
                <a:latin typeface="Verdana"/>
                <a:cs typeface="Verdana"/>
              </a:rPr>
              <a:t>All staff should </a:t>
            </a:r>
            <a:r>
              <a:rPr sz="1800" spc="-5" dirty="0">
                <a:latin typeface="Verdana"/>
                <a:cs typeface="Verdana"/>
              </a:rPr>
              <a:t>receive training </a:t>
            </a:r>
            <a:r>
              <a:rPr sz="1800" dirty="0">
                <a:latin typeface="Verdana"/>
                <a:cs typeface="Verdana"/>
              </a:rPr>
              <a:t>on all </a:t>
            </a:r>
            <a:r>
              <a:rPr sz="1800" spc="-5" dirty="0">
                <a:latin typeface="Verdana"/>
                <a:cs typeface="Verdana"/>
              </a:rPr>
              <a:t>aspects </a:t>
            </a:r>
            <a:r>
              <a:rPr sz="1800" dirty="0">
                <a:latin typeface="Verdana"/>
                <a:cs typeface="Verdana"/>
              </a:rPr>
              <a:t>of Civil </a:t>
            </a:r>
            <a:r>
              <a:rPr sz="1800" spc="-5" dirty="0">
                <a:latin typeface="Verdana"/>
                <a:cs typeface="Verdana"/>
              </a:rPr>
              <a:t>Rights compliance,  </a:t>
            </a:r>
            <a:r>
              <a:rPr sz="1800" dirty="0">
                <a:latin typeface="Verdana"/>
                <a:cs typeface="Verdana"/>
              </a:rPr>
              <a:t>including, </a:t>
            </a:r>
            <a:r>
              <a:rPr sz="1800" spc="-5" dirty="0">
                <a:latin typeface="Verdana"/>
                <a:cs typeface="Verdana"/>
              </a:rPr>
              <a:t>but </a:t>
            </a:r>
            <a:r>
              <a:rPr sz="1800" dirty="0">
                <a:latin typeface="Verdana"/>
                <a:cs typeface="Verdana"/>
              </a:rPr>
              <a:t>not </a:t>
            </a:r>
            <a:r>
              <a:rPr sz="1800" spc="-5" dirty="0">
                <a:latin typeface="Verdana"/>
                <a:cs typeface="Verdana"/>
              </a:rPr>
              <a:t>limited</a:t>
            </a:r>
            <a:r>
              <a:rPr sz="1800" spc="0" dirty="0">
                <a:latin typeface="Verdana"/>
                <a:cs typeface="Verdana"/>
              </a:rPr>
              <a:t> </a:t>
            </a:r>
            <a:r>
              <a:rPr sz="1800" spc="-5" dirty="0">
                <a:latin typeface="Verdana"/>
                <a:cs typeface="Verdana"/>
              </a:rPr>
              <a:t>to:</a:t>
            </a:r>
            <a:endParaRPr sz="18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dirty="0">
                <a:latin typeface="Verdana"/>
                <a:cs typeface="Verdana"/>
              </a:rPr>
              <a:t>Effective </a:t>
            </a:r>
            <a:r>
              <a:rPr sz="2000" spc="-5" dirty="0">
                <a:latin typeface="Verdana"/>
                <a:cs typeface="Verdana"/>
              </a:rPr>
              <a:t>public notification</a:t>
            </a:r>
            <a:r>
              <a:rPr sz="2000" spc="-75" dirty="0">
                <a:latin typeface="Verdana"/>
                <a:cs typeface="Verdana"/>
              </a:rPr>
              <a:t> </a:t>
            </a:r>
            <a:r>
              <a:rPr sz="2000" dirty="0">
                <a:latin typeface="Verdana"/>
                <a:cs typeface="Verdana"/>
              </a:rPr>
              <a:t>system</a:t>
            </a:r>
          </a:p>
          <a:p>
            <a:pPr marL="355600" indent="-341630">
              <a:lnSpc>
                <a:spcPct val="100000"/>
              </a:lnSpc>
              <a:spcBef>
                <a:spcPts val="965"/>
              </a:spcBef>
              <a:buClr>
                <a:srgbClr val="515255"/>
              </a:buClr>
              <a:buFont typeface="Wingdings"/>
              <a:buChar char=""/>
              <a:tabLst>
                <a:tab pos="356870" algn="l"/>
                <a:tab pos="357505" algn="l"/>
              </a:tabLst>
            </a:pPr>
            <a:r>
              <a:rPr sz="2000" spc="-5" dirty="0">
                <a:latin typeface="Verdana"/>
                <a:cs typeface="Verdana"/>
              </a:rPr>
              <a:t>Complaint procedures</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Compliance review techniques</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Resolution </a:t>
            </a:r>
            <a:r>
              <a:rPr sz="2000" dirty="0">
                <a:latin typeface="Verdana"/>
                <a:cs typeface="Verdana"/>
              </a:rPr>
              <a:t>of</a:t>
            </a:r>
            <a:r>
              <a:rPr sz="2000" spc="-35" dirty="0">
                <a:latin typeface="Verdana"/>
                <a:cs typeface="Verdana"/>
              </a:rPr>
              <a:t> </a:t>
            </a:r>
            <a:r>
              <a:rPr sz="2000" spc="-5" dirty="0">
                <a:latin typeface="Verdana"/>
                <a:cs typeface="Verdana"/>
              </a:rPr>
              <a:t>noncompliance</a:t>
            </a:r>
            <a:endParaRPr sz="2000" dirty="0">
              <a:latin typeface="Verdana"/>
              <a:cs typeface="Verdana"/>
            </a:endParaRPr>
          </a:p>
          <a:p>
            <a:pPr marL="355600" marR="391795" indent="-342900">
              <a:lnSpc>
                <a:spcPts val="2160"/>
              </a:lnSpc>
              <a:spcBef>
                <a:spcPts val="1235"/>
              </a:spcBef>
              <a:buClr>
                <a:srgbClr val="515255"/>
              </a:buClr>
              <a:buFont typeface="Wingdings"/>
              <a:buChar char=""/>
              <a:tabLst>
                <a:tab pos="354965" algn="l"/>
                <a:tab pos="355600" algn="l"/>
              </a:tabLst>
            </a:pPr>
            <a:r>
              <a:rPr sz="2000" spc="-5" dirty="0">
                <a:latin typeface="Verdana"/>
                <a:cs typeface="Verdana"/>
              </a:rPr>
              <a:t>Requirements </a:t>
            </a:r>
            <a:r>
              <a:rPr sz="2000" dirty="0">
                <a:latin typeface="Verdana"/>
                <a:cs typeface="Verdana"/>
              </a:rPr>
              <a:t>for </a:t>
            </a:r>
            <a:r>
              <a:rPr sz="2000" spc="-5" dirty="0">
                <a:latin typeface="Verdana"/>
                <a:cs typeface="Verdana"/>
              </a:rPr>
              <a:t>reasonable modifications </a:t>
            </a:r>
            <a:r>
              <a:rPr sz="2000" dirty="0">
                <a:latin typeface="Verdana"/>
                <a:cs typeface="Verdana"/>
              </a:rPr>
              <a:t>for </a:t>
            </a:r>
            <a:r>
              <a:rPr sz="2000" spc="-5" dirty="0">
                <a:latin typeface="Verdana"/>
                <a:cs typeface="Verdana"/>
              </a:rPr>
              <a:t>persons </a:t>
            </a:r>
            <a:r>
              <a:rPr sz="2000" spc="-10" dirty="0">
                <a:latin typeface="Verdana"/>
                <a:cs typeface="Verdana"/>
              </a:rPr>
              <a:t>with  disabilities</a:t>
            </a:r>
            <a:endParaRPr sz="2000" dirty="0">
              <a:latin typeface="Verdana"/>
              <a:cs typeface="Verdana"/>
            </a:endParaRPr>
          </a:p>
          <a:p>
            <a:pPr marL="355600" indent="-341630">
              <a:lnSpc>
                <a:spcPct val="100000"/>
              </a:lnSpc>
              <a:spcBef>
                <a:spcPts val="925"/>
              </a:spcBef>
              <a:buClr>
                <a:srgbClr val="515255"/>
              </a:buClr>
              <a:buFont typeface="Wingdings"/>
              <a:buChar char=""/>
              <a:tabLst>
                <a:tab pos="356870" algn="l"/>
                <a:tab pos="357505" algn="l"/>
              </a:tabLst>
            </a:pPr>
            <a:r>
              <a:rPr sz="2000" spc="-5" dirty="0">
                <a:latin typeface="Verdana"/>
                <a:cs typeface="Verdana"/>
              </a:rPr>
              <a:t>Requirements </a:t>
            </a:r>
            <a:r>
              <a:rPr sz="2000" dirty="0">
                <a:latin typeface="Verdana"/>
                <a:cs typeface="Verdana"/>
              </a:rPr>
              <a:t>for </a:t>
            </a:r>
            <a:r>
              <a:rPr sz="2000" spc="-5" dirty="0">
                <a:latin typeface="Verdana"/>
                <a:cs typeface="Verdana"/>
              </a:rPr>
              <a:t>language</a:t>
            </a:r>
            <a:r>
              <a:rPr sz="2000" spc="-60" dirty="0">
                <a:latin typeface="Verdana"/>
                <a:cs typeface="Verdana"/>
              </a:rPr>
              <a:t> </a:t>
            </a:r>
            <a:r>
              <a:rPr sz="2000" dirty="0">
                <a:latin typeface="Verdana"/>
                <a:cs typeface="Verdana"/>
              </a:rPr>
              <a:t>assistance</a:t>
            </a:r>
          </a:p>
          <a:p>
            <a:pPr marL="355600" indent="-341630">
              <a:lnSpc>
                <a:spcPct val="100000"/>
              </a:lnSpc>
              <a:spcBef>
                <a:spcPts val="965"/>
              </a:spcBef>
              <a:buClr>
                <a:srgbClr val="515255"/>
              </a:buClr>
              <a:buFont typeface="Wingdings"/>
              <a:buChar char=""/>
              <a:tabLst>
                <a:tab pos="356870" algn="l"/>
                <a:tab pos="357505" algn="l"/>
              </a:tabLst>
            </a:pPr>
            <a:r>
              <a:rPr sz="2000" spc="-5" dirty="0">
                <a:latin typeface="Verdana"/>
                <a:cs typeface="Verdana"/>
              </a:rPr>
              <a:t>Conflict</a:t>
            </a:r>
            <a:r>
              <a:rPr sz="2000" spc="-25" dirty="0">
                <a:latin typeface="Verdana"/>
                <a:cs typeface="Verdana"/>
              </a:rPr>
              <a:t> </a:t>
            </a:r>
            <a:r>
              <a:rPr sz="2000" spc="-5" dirty="0">
                <a:latin typeface="Verdana"/>
                <a:cs typeface="Verdana"/>
              </a:rPr>
              <a:t>resolution</a:t>
            </a:r>
            <a:endParaRPr sz="2000" dirty="0">
              <a:latin typeface="Verdana"/>
              <a:cs typeface="Verdana"/>
            </a:endParaRPr>
          </a:p>
          <a:p>
            <a:pPr marL="355600" indent="-341630">
              <a:lnSpc>
                <a:spcPct val="100000"/>
              </a:lnSpc>
              <a:spcBef>
                <a:spcPts val="960"/>
              </a:spcBef>
              <a:buClr>
                <a:srgbClr val="515255"/>
              </a:buClr>
              <a:buFont typeface="Wingdings"/>
              <a:buChar char=""/>
              <a:tabLst>
                <a:tab pos="356870" algn="l"/>
                <a:tab pos="357505" algn="l"/>
              </a:tabLst>
            </a:pPr>
            <a:r>
              <a:rPr sz="2000" spc="-5" dirty="0">
                <a:latin typeface="Verdana"/>
                <a:cs typeface="Verdana"/>
              </a:rPr>
              <a:t>Customer</a:t>
            </a:r>
            <a:r>
              <a:rPr sz="2000" spc="-25" dirty="0">
                <a:latin typeface="Verdana"/>
                <a:cs typeface="Verdana"/>
              </a:rPr>
              <a:t> </a:t>
            </a:r>
            <a:r>
              <a:rPr sz="2000" spc="-5" dirty="0">
                <a:latin typeface="Verdana"/>
                <a:cs typeface="Verdana"/>
              </a:rPr>
              <a:t>service</a:t>
            </a:r>
            <a:endParaRPr sz="2000" dirty="0">
              <a:latin typeface="Verdana"/>
              <a:cs typeface="Verdana"/>
            </a:endParaRPr>
          </a:p>
        </p:txBody>
      </p:sp>
    </p:spTree>
    <p:extLst>
      <p:ext uri="{BB962C8B-B14F-4D97-AF65-F5344CB8AC3E}">
        <p14:creationId xmlns:p14="http://schemas.microsoft.com/office/powerpoint/2010/main" val="106411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41703" y="1156716"/>
            <a:ext cx="6305550"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nSpc>
                <a:spcPct val="100000"/>
              </a:lnSpc>
              <a:spcBef>
                <a:spcPts val="95"/>
              </a:spcBef>
            </a:pPr>
            <a:r>
              <a:rPr spc="-10" dirty="0"/>
              <a:t>Resolution </a:t>
            </a:r>
            <a:r>
              <a:rPr spc="-5" dirty="0"/>
              <a:t>of</a:t>
            </a:r>
            <a:r>
              <a:rPr spc="50" dirty="0"/>
              <a:t> </a:t>
            </a:r>
            <a:r>
              <a:rPr spc="-5" dirty="0"/>
              <a:t>Noncompliance</a:t>
            </a:r>
          </a:p>
        </p:txBody>
      </p:sp>
      <p:sp>
        <p:nvSpPr>
          <p:cNvPr id="13" name="object 13"/>
          <p:cNvSpPr txBox="1"/>
          <p:nvPr/>
        </p:nvSpPr>
        <p:spPr>
          <a:xfrm>
            <a:off x="633476" y="2173605"/>
            <a:ext cx="7225665" cy="3592829"/>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sz="2000" dirty="0">
                <a:latin typeface="Verdana"/>
                <a:cs typeface="Verdana"/>
              </a:rPr>
              <a:t>A factual finding </a:t>
            </a:r>
            <a:r>
              <a:rPr sz="2000" spc="-5" dirty="0">
                <a:latin typeface="Verdana"/>
                <a:cs typeface="Verdana"/>
              </a:rPr>
              <a:t>that </a:t>
            </a:r>
            <a:r>
              <a:rPr sz="2000" dirty="0">
                <a:latin typeface="Verdana"/>
                <a:cs typeface="Verdana"/>
              </a:rPr>
              <a:t>any </a:t>
            </a:r>
            <a:r>
              <a:rPr sz="2000" spc="-5" dirty="0">
                <a:latin typeface="Verdana"/>
                <a:cs typeface="Verdana"/>
              </a:rPr>
              <a:t>civil rights requirement, </a:t>
            </a:r>
            <a:r>
              <a:rPr sz="2000" dirty="0">
                <a:latin typeface="Verdana"/>
                <a:cs typeface="Verdana"/>
              </a:rPr>
              <a:t>as  </a:t>
            </a:r>
            <a:r>
              <a:rPr sz="2000" spc="-5" dirty="0">
                <a:latin typeface="Verdana"/>
                <a:cs typeface="Verdana"/>
              </a:rPr>
              <a:t>provided by </a:t>
            </a:r>
            <a:r>
              <a:rPr sz="2000" spc="-10" dirty="0">
                <a:latin typeface="Verdana"/>
                <a:cs typeface="Verdana"/>
              </a:rPr>
              <a:t>law, </a:t>
            </a:r>
            <a:r>
              <a:rPr sz="2000" spc="-5" dirty="0">
                <a:latin typeface="Verdana"/>
                <a:cs typeface="Verdana"/>
              </a:rPr>
              <a:t>regulation, </a:t>
            </a:r>
            <a:r>
              <a:rPr sz="2000" spc="-10" dirty="0">
                <a:latin typeface="Verdana"/>
                <a:cs typeface="Verdana"/>
              </a:rPr>
              <a:t>policy, instruction, </a:t>
            </a:r>
            <a:r>
              <a:rPr sz="2000" dirty="0">
                <a:latin typeface="Verdana"/>
                <a:cs typeface="Verdana"/>
              </a:rPr>
              <a:t>or  </a:t>
            </a:r>
            <a:r>
              <a:rPr sz="2000" spc="-5" dirty="0">
                <a:latin typeface="Verdana"/>
                <a:cs typeface="Verdana"/>
              </a:rPr>
              <a:t>guidelines, is </a:t>
            </a:r>
            <a:r>
              <a:rPr sz="2000" dirty="0">
                <a:latin typeface="Verdana"/>
                <a:cs typeface="Verdana"/>
              </a:rPr>
              <a:t>not </a:t>
            </a:r>
            <a:r>
              <a:rPr sz="2000" spc="-5" dirty="0">
                <a:latin typeface="Verdana"/>
                <a:cs typeface="Verdana"/>
              </a:rPr>
              <a:t>being adhered to by </a:t>
            </a:r>
            <a:r>
              <a:rPr sz="2000" dirty="0">
                <a:latin typeface="Verdana"/>
                <a:cs typeface="Verdana"/>
              </a:rPr>
              <a:t>a State</a:t>
            </a:r>
            <a:r>
              <a:rPr sz="2000" spc="-95" dirty="0">
                <a:latin typeface="Verdana"/>
                <a:cs typeface="Verdana"/>
              </a:rPr>
              <a:t> </a:t>
            </a:r>
            <a:r>
              <a:rPr sz="2000" dirty="0">
                <a:latin typeface="Verdana"/>
                <a:cs typeface="Verdana"/>
              </a:rPr>
              <a:t>agency,  </a:t>
            </a:r>
            <a:r>
              <a:rPr sz="2000" spc="-5" dirty="0">
                <a:latin typeface="Verdana"/>
                <a:cs typeface="Verdana"/>
              </a:rPr>
              <a:t>subrecipient </a:t>
            </a:r>
            <a:r>
              <a:rPr sz="2000" dirty="0">
                <a:latin typeface="Verdana"/>
                <a:cs typeface="Verdana"/>
              </a:rPr>
              <a:t>agency, or a </a:t>
            </a:r>
            <a:r>
              <a:rPr sz="2000" spc="-5" dirty="0">
                <a:latin typeface="Verdana"/>
                <a:cs typeface="Verdana"/>
              </a:rPr>
              <a:t>local</a:t>
            </a:r>
            <a:r>
              <a:rPr sz="2000" spc="-65" dirty="0">
                <a:latin typeface="Verdana"/>
                <a:cs typeface="Verdana"/>
              </a:rPr>
              <a:t> </a:t>
            </a:r>
            <a:r>
              <a:rPr sz="2000" spc="-5" dirty="0">
                <a:latin typeface="Verdana"/>
                <a:cs typeface="Verdana"/>
              </a:rPr>
              <a:t>site.</a:t>
            </a:r>
            <a:endParaRPr sz="2000" dirty="0">
              <a:latin typeface="Verdana"/>
              <a:cs typeface="Verdana"/>
            </a:endParaRPr>
          </a:p>
          <a:p>
            <a:pPr>
              <a:lnSpc>
                <a:spcPct val="100000"/>
              </a:lnSpc>
              <a:buFont typeface="Wingdings"/>
              <a:buChar char=""/>
            </a:pPr>
            <a:endParaRPr sz="2400" dirty="0">
              <a:latin typeface="Times New Roman"/>
              <a:cs typeface="Times New Roman"/>
            </a:endParaRPr>
          </a:p>
          <a:p>
            <a:pPr marL="297815" indent="-285115">
              <a:lnSpc>
                <a:spcPct val="100000"/>
              </a:lnSpc>
              <a:spcBef>
                <a:spcPts val="1770"/>
              </a:spcBef>
              <a:buFont typeface="Wingdings"/>
              <a:buChar char=""/>
              <a:tabLst>
                <a:tab pos="298450" algn="l"/>
              </a:tabLst>
            </a:pPr>
            <a:r>
              <a:rPr sz="2000" spc="-5" dirty="0">
                <a:latin typeface="Verdana"/>
                <a:cs typeface="Verdana"/>
              </a:rPr>
              <a:t>Steps </a:t>
            </a:r>
            <a:r>
              <a:rPr sz="2000" dirty="0">
                <a:latin typeface="Verdana"/>
                <a:cs typeface="Verdana"/>
              </a:rPr>
              <a:t>must </a:t>
            </a:r>
            <a:r>
              <a:rPr sz="2000" spc="-5" dirty="0">
                <a:latin typeface="Verdana"/>
                <a:cs typeface="Verdana"/>
              </a:rPr>
              <a:t>be taken </a:t>
            </a:r>
            <a:r>
              <a:rPr sz="2000" spc="-10" dirty="0">
                <a:latin typeface="Verdana"/>
                <a:cs typeface="Verdana"/>
              </a:rPr>
              <a:t>immediately </a:t>
            </a:r>
            <a:r>
              <a:rPr sz="2000" spc="-5" dirty="0">
                <a:latin typeface="Verdana"/>
                <a:cs typeface="Verdana"/>
              </a:rPr>
              <a:t>to obtain</a:t>
            </a:r>
            <a:r>
              <a:rPr sz="2000" spc="40" dirty="0">
                <a:latin typeface="Verdana"/>
                <a:cs typeface="Verdana"/>
              </a:rPr>
              <a:t> </a:t>
            </a:r>
            <a:r>
              <a:rPr sz="2000" i="1" spc="-5" dirty="0">
                <a:solidFill>
                  <a:srgbClr val="A01F6C"/>
                </a:solidFill>
                <a:latin typeface="Verdana"/>
                <a:cs typeface="Verdana"/>
              </a:rPr>
              <a:t>voluntary</a:t>
            </a:r>
            <a:endParaRPr sz="2000" dirty="0">
              <a:latin typeface="Verdana"/>
              <a:cs typeface="Verdana"/>
            </a:endParaRPr>
          </a:p>
          <a:p>
            <a:pPr marL="297815">
              <a:lnSpc>
                <a:spcPct val="100000"/>
              </a:lnSpc>
            </a:pPr>
            <a:r>
              <a:rPr sz="2000" spc="-5" dirty="0">
                <a:latin typeface="Verdana"/>
                <a:cs typeface="Verdana"/>
              </a:rPr>
              <a:t>compliance.</a:t>
            </a:r>
            <a:endParaRPr sz="2000" dirty="0">
              <a:latin typeface="Verdana"/>
              <a:cs typeface="Verdana"/>
            </a:endParaRPr>
          </a:p>
          <a:p>
            <a:pPr>
              <a:lnSpc>
                <a:spcPct val="100000"/>
              </a:lnSpc>
            </a:pPr>
            <a:endParaRPr sz="2400" dirty="0">
              <a:latin typeface="Times New Roman"/>
              <a:cs typeface="Times New Roman"/>
            </a:endParaRPr>
          </a:p>
          <a:p>
            <a:pPr marL="297815" marR="292100" indent="-285115">
              <a:lnSpc>
                <a:spcPct val="110000"/>
              </a:lnSpc>
              <a:spcBef>
                <a:spcPts val="1805"/>
              </a:spcBef>
              <a:buFont typeface="Wingdings"/>
              <a:buChar char=""/>
              <a:tabLst>
                <a:tab pos="298450" algn="l"/>
              </a:tabLst>
            </a:pPr>
            <a:r>
              <a:rPr sz="2000" dirty="0">
                <a:latin typeface="Verdana"/>
                <a:cs typeface="Verdana"/>
              </a:rPr>
              <a:t>A finding’s effective </a:t>
            </a:r>
            <a:r>
              <a:rPr sz="2000" spc="-5" dirty="0">
                <a:latin typeface="Verdana"/>
                <a:cs typeface="Verdana"/>
              </a:rPr>
              <a:t>date is the date </a:t>
            </a:r>
            <a:r>
              <a:rPr sz="2000" dirty="0">
                <a:latin typeface="Verdana"/>
                <a:cs typeface="Verdana"/>
              </a:rPr>
              <a:t>of notice </a:t>
            </a:r>
            <a:r>
              <a:rPr sz="2000" spc="-5" dirty="0">
                <a:latin typeface="Verdana"/>
                <a:cs typeface="Verdana"/>
              </a:rPr>
              <a:t>to</a:t>
            </a:r>
            <a:r>
              <a:rPr sz="2000" spc="-165" dirty="0">
                <a:latin typeface="Verdana"/>
                <a:cs typeface="Verdana"/>
              </a:rPr>
              <a:t> </a:t>
            </a:r>
            <a:r>
              <a:rPr sz="2000" spc="-5" dirty="0">
                <a:latin typeface="Verdana"/>
                <a:cs typeface="Verdana"/>
              </a:rPr>
              <a:t>the  reviewed</a:t>
            </a:r>
            <a:r>
              <a:rPr sz="2000" spc="-20" dirty="0">
                <a:latin typeface="Verdana"/>
                <a:cs typeface="Verdana"/>
              </a:rPr>
              <a:t> </a:t>
            </a:r>
            <a:r>
              <a:rPr sz="2000" dirty="0">
                <a:latin typeface="Verdana"/>
                <a:cs typeface="Verdana"/>
              </a:rPr>
              <a:t>entity.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gn="ctr">
              <a:lnSpc>
                <a:spcPct val="100000"/>
              </a:lnSpc>
              <a:spcBef>
                <a:spcPts val="95"/>
              </a:spcBef>
            </a:pPr>
            <a:r>
              <a:rPr lang="en-US" spc="-10" dirty="0"/>
              <a:t>Customer Service</a:t>
            </a:r>
            <a:endParaRPr spc="-5" dirty="0"/>
          </a:p>
        </p:txBody>
      </p:sp>
      <p:sp>
        <p:nvSpPr>
          <p:cNvPr id="13" name="object 13"/>
          <p:cNvSpPr txBox="1"/>
          <p:nvPr/>
        </p:nvSpPr>
        <p:spPr>
          <a:xfrm>
            <a:off x="633476" y="2173605"/>
            <a:ext cx="7225665" cy="3792705"/>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lang="en-US" sz="2000" dirty="0">
                <a:latin typeface="Verdana"/>
                <a:cs typeface="Verdana"/>
              </a:rPr>
              <a:t>Making a difference</a:t>
            </a:r>
          </a:p>
          <a:p>
            <a:pPr marL="755015" marR="5080" lvl="1" indent="-285115">
              <a:lnSpc>
                <a:spcPts val="2160"/>
              </a:lnSpc>
              <a:spcBef>
                <a:spcPts val="375"/>
              </a:spcBef>
              <a:buFont typeface="Wingdings"/>
              <a:buChar char=""/>
              <a:tabLst>
                <a:tab pos="298450" algn="l"/>
              </a:tabLst>
            </a:pPr>
            <a:r>
              <a:rPr lang="en-US" sz="1600" dirty="0">
                <a:latin typeface="Verdana"/>
                <a:cs typeface="Verdana"/>
              </a:rPr>
              <a:t>Treat all people with dignity and respect</a:t>
            </a:r>
          </a:p>
          <a:p>
            <a:pPr marL="755015" marR="5080" lvl="1" indent="-285115">
              <a:lnSpc>
                <a:spcPts val="2160"/>
              </a:lnSpc>
              <a:spcBef>
                <a:spcPts val="375"/>
              </a:spcBef>
              <a:buFont typeface="Wingdings"/>
              <a:buChar char=""/>
              <a:tabLst>
                <a:tab pos="298450" algn="l"/>
              </a:tabLst>
            </a:pPr>
            <a:r>
              <a:rPr lang="en-US" sz="1600" dirty="0">
                <a:latin typeface="Verdana"/>
                <a:cs typeface="Verdana"/>
              </a:rPr>
              <a:t>Answer questions in a voice that is non-threatening</a:t>
            </a:r>
          </a:p>
          <a:p>
            <a:pPr marL="755015" marR="5080" lvl="1" indent="-285115">
              <a:lnSpc>
                <a:spcPts val="2160"/>
              </a:lnSpc>
              <a:spcBef>
                <a:spcPts val="375"/>
              </a:spcBef>
              <a:buFont typeface="Wingdings"/>
              <a:buChar char=""/>
              <a:tabLst>
                <a:tab pos="298450" algn="l"/>
              </a:tabLst>
            </a:pPr>
            <a:r>
              <a:rPr lang="en-US" sz="1600" dirty="0">
                <a:latin typeface="Verdana"/>
                <a:cs typeface="Verdana"/>
              </a:rPr>
              <a:t>Clearly explain to everyone the rules as well as their rights and responsibilities</a:t>
            </a:r>
          </a:p>
          <a:p>
            <a:pPr marL="755015" marR="5080" lvl="1" indent="-285115">
              <a:lnSpc>
                <a:spcPts val="2160"/>
              </a:lnSpc>
              <a:spcBef>
                <a:spcPts val="375"/>
              </a:spcBef>
              <a:buFont typeface="Wingdings"/>
              <a:buChar char=""/>
              <a:tabLst>
                <a:tab pos="298450" algn="l"/>
              </a:tabLst>
            </a:pPr>
            <a:r>
              <a:rPr lang="en-US" sz="1600" dirty="0">
                <a:latin typeface="Verdana"/>
                <a:cs typeface="Verdana"/>
              </a:rPr>
              <a:t>Recognize when stress creates a problem in giving excellent service</a:t>
            </a:r>
          </a:p>
          <a:p>
            <a:pPr marL="755015" marR="5080" lvl="1" indent="-285115">
              <a:lnSpc>
                <a:spcPts val="2160"/>
              </a:lnSpc>
              <a:spcBef>
                <a:spcPts val="375"/>
              </a:spcBef>
              <a:buFont typeface="Wingdings"/>
              <a:buChar char=""/>
              <a:tabLst>
                <a:tab pos="298450" algn="l"/>
              </a:tabLst>
            </a:pPr>
            <a:r>
              <a:rPr lang="en-US" sz="1600" dirty="0">
                <a:latin typeface="Verdana"/>
                <a:cs typeface="Verdana"/>
              </a:rPr>
              <a:t>Recognize that participants have varied needs and (sometimes) few resources</a:t>
            </a:r>
          </a:p>
          <a:p>
            <a:pPr marL="755015" marR="5080" lvl="1" indent="-285115">
              <a:lnSpc>
                <a:spcPts val="2160"/>
              </a:lnSpc>
              <a:spcBef>
                <a:spcPts val="375"/>
              </a:spcBef>
              <a:buFont typeface="Wingdings"/>
              <a:buChar char=""/>
              <a:tabLst>
                <a:tab pos="298450" algn="l"/>
              </a:tabLst>
            </a:pPr>
            <a:r>
              <a:rPr lang="en-US" sz="1600" dirty="0">
                <a:latin typeface="Verdana"/>
                <a:cs typeface="Verdana"/>
              </a:rPr>
              <a:t>Notice when a person feels that they have been treated in a rude manner</a:t>
            </a:r>
          </a:p>
          <a:p>
            <a:pPr marL="755015" marR="5080" lvl="1" indent="-285115">
              <a:lnSpc>
                <a:spcPts val="2160"/>
              </a:lnSpc>
              <a:spcBef>
                <a:spcPts val="375"/>
              </a:spcBef>
              <a:buFont typeface="Wingdings"/>
              <a:buChar char=""/>
              <a:tabLst>
                <a:tab pos="298450" algn="l"/>
              </a:tabLst>
            </a:pPr>
            <a:r>
              <a:rPr lang="en-US" sz="1600" dirty="0">
                <a:latin typeface="Verdana"/>
                <a:cs typeface="Verdana"/>
              </a:rPr>
              <a:t>Develop good listening skills</a:t>
            </a:r>
          </a:p>
        </p:txBody>
      </p:sp>
    </p:spTree>
    <p:extLst>
      <p:ext uri="{BB962C8B-B14F-4D97-AF65-F5344CB8AC3E}">
        <p14:creationId xmlns:p14="http://schemas.microsoft.com/office/powerpoint/2010/main" val="4268044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gn="ctr">
              <a:lnSpc>
                <a:spcPct val="100000"/>
              </a:lnSpc>
              <a:spcBef>
                <a:spcPts val="95"/>
              </a:spcBef>
            </a:pPr>
            <a:r>
              <a:rPr lang="en-US" spc="-10" dirty="0"/>
              <a:t>Conflict Resolution</a:t>
            </a:r>
            <a:endParaRPr spc="-5" dirty="0"/>
          </a:p>
        </p:txBody>
      </p:sp>
      <p:sp>
        <p:nvSpPr>
          <p:cNvPr id="13" name="object 13"/>
          <p:cNvSpPr txBox="1"/>
          <p:nvPr/>
        </p:nvSpPr>
        <p:spPr>
          <a:xfrm>
            <a:off x="635705" y="1936781"/>
            <a:ext cx="7225665" cy="4921219"/>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lang="en-US" sz="2000" dirty="0">
                <a:latin typeface="Verdana"/>
                <a:cs typeface="Verdana"/>
              </a:rPr>
              <a:t>How is your attitude?</a:t>
            </a:r>
          </a:p>
          <a:p>
            <a:pPr marL="755015" marR="5080" lvl="1" indent="-285115">
              <a:lnSpc>
                <a:spcPts val="2160"/>
              </a:lnSpc>
              <a:spcBef>
                <a:spcPts val="375"/>
              </a:spcBef>
              <a:buFont typeface="Wingdings"/>
              <a:buChar char=""/>
              <a:tabLst>
                <a:tab pos="298450" algn="l"/>
              </a:tabLst>
            </a:pPr>
            <a:r>
              <a:rPr lang="en-US" sz="1600" dirty="0">
                <a:latin typeface="Verdana"/>
                <a:cs typeface="Verdana"/>
              </a:rPr>
              <a:t>Always clearly introduce yourself when answering the telephone and do not interrupt the caller.</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patient. Give the client every opportunity to explain the issue.</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understanding. Of all the communications situations that you encounter, angry clients require the most empathy.</a:t>
            </a:r>
          </a:p>
          <a:p>
            <a:pPr marL="755015" marR="5080" lvl="1" indent="-285115">
              <a:lnSpc>
                <a:spcPts val="2160"/>
              </a:lnSpc>
              <a:spcBef>
                <a:spcPts val="375"/>
              </a:spcBef>
              <a:buFont typeface="Wingdings"/>
              <a:buChar char=""/>
              <a:tabLst>
                <a:tab pos="298450" algn="l"/>
              </a:tabLst>
            </a:pPr>
            <a:r>
              <a:rPr lang="en-US" sz="1600" dirty="0">
                <a:latin typeface="Verdana"/>
                <a:cs typeface="Verdana"/>
              </a:rPr>
              <a:t>Do not be judgmental.</a:t>
            </a:r>
          </a:p>
          <a:p>
            <a:pPr marL="755015" marR="5080" lvl="1" indent="-285115">
              <a:lnSpc>
                <a:spcPts val="2160"/>
              </a:lnSpc>
              <a:spcBef>
                <a:spcPts val="375"/>
              </a:spcBef>
              <a:buFont typeface="Wingdings"/>
              <a:buChar char=""/>
              <a:tabLst>
                <a:tab pos="298450" algn="l"/>
              </a:tabLst>
            </a:pPr>
            <a:r>
              <a:rPr lang="en-US" sz="1600" dirty="0">
                <a:latin typeface="Verdana"/>
                <a:cs typeface="Verdana"/>
              </a:rPr>
              <a:t>Talk calmly and slowly; in a well-modulated voice (low pitch).  This should help relax the person and allow you to address the facts, not cater to emotions.</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sincere. </a:t>
            </a:r>
            <a:r>
              <a:rPr lang="en-US" sz="1600" dirty="0">
                <a:solidFill>
                  <a:srgbClr val="FF0000"/>
                </a:solidFill>
                <a:latin typeface="Verdana"/>
                <a:cs typeface="Verdana"/>
              </a:rPr>
              <a:t>Even if you sense that the problem is not the fault of your organization and clearly not your fault, it is ok to apologize to the client for his or her inconvenience; not necessarily the actions by your agency.</a:t>
            </a:r>
          </a:p>
          <a:p>
            <a:pPr marL="755015" marR="5080" lvl="1" indent="-285115">
              <a:lnSpc>
                <a:spcPts val="2160"/>
              </a:lnSpc>
              <a:spcBef>
                <a:spcPts val="375"/>
              </a:spcBef>
              <a:buFont typeface="Wingdings"/>
              <a:buChar char=""/>
              <a:tabLst>
                <a:tab pos="298450" algn="l"/>
              </a:tabLst>
            </a:pPr>
            <a:r>
              <a:rPr lang="en-US" sz="1600" dirty="0">
                <a:latin typeface="Verdana"/>
                <a:cs typeface="Verdana"/>
              </a:rPr>
              <a:t>Be aware. Get help if threatened or if violence is possible.</a:t>
            </a:r>
          </a:p>
        </p:txBody>
      </p:sp>
    </p:spTree>
    <p:extLst>
      <p:ext uri="{BB962C8B-B14F-4D97-AF65-F5344CB8AC3E}">
        <p14:creationId xmlns:p14="http://schemas.microsoft.com/office/powerpoint/2010/main" val="1627178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1685289" y="1264411"/>
            <a:ext cx="5847080" cy="452120"/>
          </a:xfrm>
          <a:prstGeom prst="rect">
            <a:avLst/>
          </a:prstGeom>
        </p:spPr>
        <p:txBody>
          <a:bodyPr vert="horz" wrap="square" lIns="0" tIns="12065" rIns="0" bIns="0" rtlCol="0">
            <a:spAutoFit/>
          </a:bodyPr>
          <a:lstStyle/>
          <a:p>
            <a:pPr marL="12700" algn="ctr">
              <a:lnSpc>
                <a:spcPct val="100000"/>
              </a:lnSpc>
              <a:spcBef>
                <a:spcPts val="95"/>
              </a:spcBef>
            </a:pPr>
            <a:r>
              <a:rPr lang="en-US" spc="-10" dirty="0"/>
              <a:t>Conflict Resolution</a:t>
            </a:r>
            <a:endParaRPr spc="-5" dirty="0"/>
          </a:p>
        </p:txBody>
      </p:sp>
      <p:sp>
        <p:nvSpPr>
          <p:cNvPr id="13" name="object 13"/>
          <p:cNvSpPr txBox="1"/>
          <p:nvPr/>
        </p:nvSpPr>
        <p:spPr>
          <a:xfrm>
            <a:off x="635705" y="1936781"/>
            <a:ext cx="7225665" cy="3995581"/>
          </a:xfrm>
          <a:prstGeom prst="rect">
            <a:avLst/>
          </a:prstGeom>
        </p:spPr>
        <p:txBody>
          <a:bodyPr vert="horz" wrap="square" lIns="0" tIns="47625" rIns="0" bIns="0" rtlCol="0">
            <a:spAutoFit/>
          </a:bodyPr>
          <a:lstStyle/>
          <a:p>
            <a:pPr marL="297815" marR="5080" indent="-285115">
              <a:lnSpc>
                <a:spcPts val="2160"/>
              </a:lnSpc>
              <a:spcBef>
                <a:spcPts val="375"/>
              </a:spcBef>
              <a:buFont typeface="Wingdings"/>
              <a:buChar char=""/>
              <a:tabLst>
                <a:tab pos="298450" algn="l"/>
              </a:tabLst>
            </a:pPr>
            <a:r>
              <a:rPr lang="en-US" sz="2000" dirty="0">
                <a:latin typeface="Verdana"/>
                <a:cs typeface="Verdana"/>
              </a:rPr>
              <a:t>What Steps do you need to take?</a:t>
            </a:r>
          </a:p>
          <a:p>
            <a:pPr marL="755015" marR="5080" lvl="1" indent="-285115">
              <a:lnSpc>
                <a:spcPts val="2160"/>
              </a:lnSpc>
              <a:spcBef>
                <a:spcPts val="375"/>
              </a:spcBef>
              <a:buFont typeface="Wingdings"/>
              <a:buChar char=""/>
              <a:tabLst>
                <a:tab pos="298450" algn="l"/>
              </a:tabLst>
            </a:pPr>
            <a:r>
              <a:rPr lang="en-US" sz="1600" dirty="0">
                <a:latin typeface="Verdana"/>
                <a:cs typeface="Verdana"/>
              </a:rPr>
              <a:t>Remain calm</a:t>
            </a:r>
          </a:p>
          <a:p>
            <a:pPr marL="755015" marR="5080" lvl="1" indent="-285115">
              <a:lnSpc>
                <a:spcPts val="2160"/>
              </a:lnSpc>
              <a:spcBef>
                <a:spcPts val="375"/>
              </a:spcBef>
              <a:buFont typeface="Wingdings"/>
              <a:buChar char=""/>
              <a:tabLst>
                <a:tab pos="298450" algn="l"/>
              </a:tabLst>
            </a:pPr>
            <a:r>
              <a:rPr lang="en-US" sz="1600" dirty="0">
                <a:latin typeface="Verdana"/>
                <a:cs typeface="Verdana"/>
              </a:rPr>
              <a:t>What is the problem? Using information provided, determine what the issue is</a:t>
            </a:r>
          </a:p>
          <a:p>
            <a:pPr marL="755015" marR="5080" lvl="1" indent="-285115">
              <a:lnSpc>
                <a:spcPts val="2160"/>
              </a:lnSpc>
              <a:spcBef>
                <a:spcPts val="375"/>
              </a:spcBef>
              <a:buFont typeface="Wingdings"/>
              <a:buChar char=""/>
              <a:tabLst>
                <a:tab pos="298450" algn="l"/>
              </a:tabLst>
            </a:pPr>
            <a:r>
              <a:rPr lang="en-US" sz="1600" dirty="0">
                <a:latin typeface="Verdana"/>
                <a:cs typeface="Verdana"/>
              </a:rPr>
              <a:t>Determine a solution. Know your organization’s policy on handling situations and information needed to offer a solution</a:t>
            </a:r>
          </a:p>
          <a:p>
            <a:pPr marL="755015" marR="5080" lvl="1" indent="-285115">
              <a:lnSpc>
                <a:spcPts val="2160"/>
              </a:lnSpc>
              <a:spcBef>
                <a:spcPts val="375"/>
              </a:spcBef>
              <a:buFont typeface="Wingdings"/>
              <a:buChar char=""/>
              <a:tabLst>
                <a:tab pos="298450" algn="l"/>
              </a:tabLst>
            </a:pPr>
            <a:r>
              <a:rPr lang="en-US" sz="1600" dirty="0">
                <a:latin typeface="Verdana"/>
                <a:cs typeface="Verdana"/>
              </a:rPr>
              <a:t>Gain approval from the client. Check with the client for their approval on a solution</a:t>
            </a:r>
          </a:p>
          <a:p>
            <a:pPr marL="755015" marR="5080" lvl="1" indent="-285115">
              <a:lnSpc>
                <a:spcPts val="2160"/>
              </a:lnSpc>
              <a:spcBef>
                <a:spcPts val="375"/>
              </a:spcBef>
              <a:buFont typeface="Wingdings"/>
              <a:buChar char=""/>
              <a:tabLst>
                <a:tab pos="298450" algn="l"/>
              </a:tabLst>
            </a:pPr>
            <a:r>
              <a:rPr lang="en-US" sz="1600" dirty="0">
                <a:latin typeface="Verdana"/>
                <a:cs typeface="Verdana"/>
              </a:rPr>
              <a:t>Make an agreement. You and the client should determine what is to be done, when it is to be done, and by whom and alternatives if needed.</a:t>
            </a:r>
          </a:p>
          <a:p>
            <a:pPr marL="755015" marR="5080" lvl="1" indent="-285115">
              <a:lnSpc>
                <a:spcPts val="2160"/>
              </a:lnSpc>
              <a:spcBef>
                <a:spcPts val="375"/>
              </a:spcBef>
              <a:buFont typeface="Wingdings"/>
              <a:buChar char=""/>
              <a:tabLst>
                <a:tab pos="298450" algn="l"/>
              </a:tabLst>
            </a:pPr>
            <a:r>
              <a:rPr lang="en-US" sz="1600" dirty="0">
                <a:latin typeface="Verdana"/>
                <a:cs typeface="Verdana"/>
              </a:rPr>
              <a:t>Follow up. Personally make sure that the client has been satisfied, and provide feedback.</a:t>
            </a:r>
          </a:p>
        </p:txBody>
      </p:sp>
    </p:spTree>
    <p:extLst>
      <p:ext uri="{BB962C8B-B14F-4D97-AF65-F5344CB8AC3E}">
        <p14:creationId xmlns:p14="http://schemas.microsoft.com/office/powerpoint/2010/main" val="3761191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2620072" y="1143000"/>
            <a:ext cx="4057015" cy="452120"/>
          </a:xfrm>
          <a:prstGeom prst="rect">
            <a:avLst/>
          </a:prstGeom>
        </p:spPr>
        <p:txBody>
          <a:bodyPr vert="horz" wrap="square" lIns="0" tIns="12065" rIns="0" bIns="0" rtlCol="0">
            <a:spAutoFit/>
          </a:bodyPr>
          <a:lstStyle/>
          <a:p>
            <a:pPr marL="12700">
              <a:lnSpc>
                <a:spcPct val="100000"/>
              </a:lnSpc>
              <a:spcBef>
                <a:spcPts val="95"/>
              </a:spcBef>
            </a:pPr>
            <a:r>
              <a:rPr lang="en-US" spc="-5" dirty="0">
                <a:solidFill>
                  <a:schemeClr val="tx1"/>
                </a:solidFill>
              </a:rPr>
              <a:t>Customer Service</a:t>
            </a:r>
            <a:endParaRPr spc="-5" dirty="0">
              <a:solidFill>
                <a:schemeClr val="tx1"/>
              </a:solidFill>
            </a:endParaRPr>
          </a:p>
        </p:txBody>
      </p:sp>
      <p:sp>
        <p:nvSpPr>
          <p:cNvPr id="13" name="object 13"/>
          <p:cNvSpPr txBox="1"/>
          <p:nvPr/>
        </p:nvSpPr>
        <p:spPr>
          <a:xfrm>
            <a:off x="888447" y="1766729"/>
            <a:ext cx="7422932" cy="2628925"/>
          </a:xfrm>
          <a:prstGeom prst="rect">
            <a:avLst/>
          </a:prstGeom>
        </p:spPr>
        <p:txBody>
          <a:bodyPr vert="horz" wrap="square" lIns="0" tIns="43180" rIns="0" bIns="0" rtlCol="0">
            <a:spAutoFit/>
          </a:bodyPr>
          <a:lstStyle/>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S</a:t>
            </a:r>
            <a:r>
              <a:rPr lang="en-US" altLang="en-US" sz="2400" dirty="0">
                <a:latin typeface="Verdana" panose="020B0604030504040204" pitchFamily="34" charset="0"/>
                <a:ea typeface="Verdana" panose="020B0604030504040204" pitchFamily="34" charset="0"/>
                <a:cs typeface="Verdana" panose="020B0604030504040204" pitchFamily="34" charset="0"/>
              </a:rPr>
              <a:t>ervice is					</a:t>
            </a:r>
          </a:p>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E</a:t>
            </a:r>
            <a:r>
              <a:rPr lang="en-US" altLang="en-US" sz="2400" dirty="0">
                <a:latin typeface="Verdana" panose="020B0604030504040204" pitchFamily="34" charset="0"/>
                <a:ea typeface="Verdana" panose="020B0604030504040204" pitchFamily="34" charset="0"/>
                <a:cs typeface="Verdana" panose="020B0604030504040204" pitchFamily="34" charset="0"/>
              </a:rPr>
              <a:t>ffectively communicating with customers,	     </a:t>
            </a:r>
          </a:p>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R</a:t>
            </a:r>
            <a:r>
              <a:rPr lang="en-US" altLang="en-US" sz="2400" dirty="0">
                <a:latin typeface="Verdana" panose="020B0604030504040204" pitchFamily="34" charset="0"/>
                <a:ea typeface="Verdana" panose="020B0604030504040204" pitchFamily="34" charset="0"/>
                <a:cs typeface="Verdana" panose="020B0604030504040204" pitchFamily="34" charset="0"/>
              </a:rPr>
              <a:t>esponding to their needs,		</a:t>
            </a:r>
          </a:p>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V</a:t>
            </a:r>
            <a:r>
              <a:rPr lang="en-US" altLang="en-US" sz="2400" dirty="0">
                <a:latin typeface="Verdana" panose="020B0604030504040204" pitchFamily="34" charset="0"/>
                <a:ea typeface="Verdana" panose="020B0604030504040204" pitchFamily="34" charset="0"/>
                <a:cs typeface="Verdana" panose="020B0604030504040204" pitchFamily="34" charset="0"/>
              </a:rPr>
              <a:t>aluing their worth, and	</a:t>
            </a:r>
          </a:p>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I</a:t>
            </a:r>
            <a:r>
              <a:rPr lang="en-US" altLang="en-US" sz="2400" dirty="0">
                <a:latin typeface="Verdana" panose="020B0604030504040204" pitchFamily="34" charset="0"/>
                <a:ea typeface="Verdana" panose="020B0604030504040204" pitchFamily="34" charset="0"/>
                <a:cs typeface="Verdana" panose="020B0604030504040204" pitchFamily="34" charset="0"/>
              </a:rPr>
              <a:t>nstilling excellence through </a:t>
            </a:r>
          </a:p>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C</a:t>
            </a:r>
            <a:r>
              <a:rPr lang="en-US" altLang="en-US" sz="2400" dirty="0">
                <a:latin typeface="Verdana" panose="020B0604030504040204" pitchFamily="34" charset="0"/>
                <a:ea typeface="Verdana" panose="020B0604030504040204" pitchFamily="34" charset="0"/>
                <a:cs typeface="Verdana" panose="020B0604030504040204" pitchFamily="34" charset="0"/>
              </a:rPr>
              <a:t>ourtesy, confidence, and	</a:t>
            </a:r>
          </a:p>
          <a:p>
            <a:pPr marL="109728"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E</a:t>
            </a:r>
            <a:r>
              <a:rPr lang="en-US" altLang="en-US" sz="2400" dirty="0">
                <a:latin typeface="Verdana" panose="020B0604030504040204" pitchFamily="34" charset="0"/>
                <a:ea typeface="Verdana" panose="020B0604030504040204" pitchFamily="34" charset="0"/>
                <a:cs typeface="Verdana" panose="020B0604030504040204" pitchFamily="34" charset="0"/>
              </a:rPr>
              <a:t>nthusiasm.</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1473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2" name="object 12"/>
          <p:cNvSpPr txBox="1">
            <a:spLocks noGrp="1"/>
          </p:cNvSpPr>
          <p:nvPr>
            <p:ph type="title"/>
          </p:nvPr>
        </p:nvSpPr>
        <p:spPr>
          <a:xfrm>
            <a:off x="2571405" y="1153511"/>
            <a:ext cx="4057015" cy="452120"/>
          </a:xfrm>
          <a:prstGeom prst="rect">
            <a:avLst/>
          </a:prstGeom>
        </p:spPr>
        <p:txBody>
          <a:bodyPr vert="horz" wrap="square" lIns="0" tIns="12065" rIns="0" bIns="0" rtlCol="0">
            <a:spAutoFit/>
          </a:bodyPr>
          <a:lstStyle/>
          <a:p>
            <a:pPr marL="12700">
              <a:lnSpc>
                <a:spcPct val="100000"/>
              </a:lnSpc>
              <a:spcBef>
                <a:spcPts val="95"/>
              </a:spcBef>
            </a:pPr>
            <a:r>
              <a:rPr lang="en-US" spc="-5" dirty="0">
                <a:solidFill>
                  <a:schemeClr val="tx1"/>
                </a:solidFill>
              </a:rPr>
              <a:t>Conflict Resolution</a:t>
            </a:r>
            <a:endParaRPr spc="-5" dirty="0">
              <a:solidFill>
                <a:schemeClr val="tx1"/>
              </a:solidFill>
            </a:endParaRPr>
          </a:p>
        </p:txBody>
      </p:sp>
      <p:sp>
        <p:nvSpPr>
          <p:cNvPr id="13" name="object 13"/>
          <p:cNvSpPr txBox="1"/>
          <p:nvPr/>
        </p:nvSpPr>
        <p:spPr>
          <a:xfrm>
            <a:off x="888447" y="1766729"/>
            <a:ext cx="7422932" cy="3999556"/>
          </a:xfrm>
          <a:prstGeom prst="rect">
            <a:avLst/>
          </a:prstGeom>
        </p:spPr>
        <p:txBody>
          <a:bodyPr vert="horz" wrap="square" lIns="0" tIns="43180" rIns="0" bIns="0" rtlCol="0">
            <a:spAutoFit/>
          </a:bodyPr>
          <a:lstStyle/>
          <a:p>
            <a:pPr>
              <a:lnSpc>
                <a:spcPct val="80000"/>
              </a:lnSpc>
              <a:spcBef>
                <a:spcPts val="400"/>
              </a:spcBef>
              <a:buClr>
                <a:schemeClr val="accent1"/>
              </a:buClr>
              <a:buSzPct val="100000"/>
            </a:pPr>
            <a:r>
              <a:rPr lang="en-US" b="1" dirty="0">
                <a:latin typeface="Verdana" panose="020B0604030504040204" pitchFamily="34" charset="0"/>
                <a:ea typeface="Verdana" panose="020B0604030504040204" pitchFamily="34" charset="0"/>
                <a:cs typeface="Verdana" panose="020B0604030504040204" pitchFamily="34" charset="0"/>
              </a:rPr>
              <a:t>IDENTIFY THE PROBLEM.  </a:t>
            </a:r>
            <a:r>
              <a:rPr lang="en-US" dirty="0">
                <a:latin typeface="Verdana" panose="020B0604030504040204" pitchFamily="34" charset="0"/>
                <a:ea typeface="Verdana" panose="020B0604030504040204" pitchFamily="34" charset="0"/>
                <a:cs typeface="Verdana" panose="020B0604030504040204" pitchFamily="34" charset="0"/>
              </a:rPr>
              <a:t>Identify the problem based on the information the customer gives you.</a:t>
            </a:r>
          </a:p>
          <a:p>
            <a:pPr>
              <a:lnSpc>
                <a:spcPct val="80000"/>
              </a:lnSpc>
              <a:spcBef>
                <a:spcPts val="400"/>
              </a:spcBef>
              <a:buClr>
                <a:schemeClr val="accent1"/>
              </a:buClr>
              <a:buSzPct val="100000"/>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latin typeface="Verdana" panose="020B0604030504040204" pitchFamily="34" charset="0"/>
                <a:ea typeface="Verdana" panose="020B0604030504040204" pitchFamily="34" charset="0"/>
                <a:cs typeface="Verdana" panose="020B0604030504040204" pitchFamily="34" charset="0"/>
              </a:rPr>
              <a:t>DETERMINE A SOLUTION.</a:t>
            </a:r>
            <a:r>
              <a:rPr lang="en-US" dirty="0">
                <a:latin typeface="Verdana" panose="020B0604030504040204" pitchFamily="34" charset="0"/>
                <a:ea typeface="Verdana" panose="020B0604030504040204" pitchFamily="34" charset="0"/>
                <a:cs typeface="Verdana" panose="020B0604030504040204" pitchFamily="34" charset="0"/>
              </a:rPr>
              <a:t>  Depending on the specifics of the conversation and your knowledge of your organization, the solution may involve calling the customer again.</a:t>
            </a:r>
          </a:p>
          <a:p>
            <a:pPr>
              <a:lnSpc>
                <a:spcPct val="80000"/>
              </a:lnSpc>
              <a:spcBef>
                <a:spcPts val="40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latin typeface="Verdana" panose="020B0604030504040204" pitchFamily="34" charset="0"/>
                <a:ea typeface="Verdana" panose="020B0604030504040204" pitchFamily="34" charset="0"/>
                <a:cs typeface="Verdana" panose="020B0604030504040204" pitchFamily="34" charset="0"/>
              </a:rPr>
              <a:t>GAIN APPROVAL FROM THE CUSTOMER.</a:t>
            </a:r>
            <a:r>
              <a:rPr lang="en-US" dirty="0">
                <a:latin typeface="Verdana" panose="020B0604030504040204" pitchFamily="34" charset="0"/>
                <a:ea typeface="Verdana" panose="020B0604030504040204" pitchFamily="34" charset="0"/>
                <a:cs typeface="Verdana" panose="020B0604030504040204" pitchFamily="34" charset="0"/>
              </a:rPr>
              <a:t> If the customer does not agree to the proposed solution, it will resolve nothing!</a:t>
            </a:r>
          </a:p>
          <a:p>
            <a:pPr>
              <a:lnSpc>
                <a:spcPct val="80000"/>
              </a:lnSpc>
              <a:spcBef>
                <a:spcPts val="40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latin typeface="Verdana" panose="020B0604030504040204" pitchFamily="34" charset="0"/>
                <a:ea typeface="Verdana" panose="020B0604030504040204" pitchFamily="34" charset="0"/>
                <a:cs typeface="Verdana" panose="020B0604030504040204" pitchFamily="34" charset="0"/>
              </a:rPr>
              <a:t>MAKE AN AGREEMENT.</a:t>
            </a:r>
            <a:r>
              <a:rPr lang="en-US" dirty="0">
                <a:latin typeface="Verdana" panose="020B0604030504040204" pitchFamily="34" charset="0"/>
                <a:ea typeface="Verdana" panose="020B0604030504040204" pitchFamily="34" charset="0"/>
                <a:cs typeface="Verdana" panose="020B0604030504040204" pitchFamily="34" charset="0"/>
              </a:rPr>
              <a:t>  You and the customer should determine what is to be done, when it is to be done, and by whom. If it is not possible, suggest an alternative.</a:t>
            </a:r>
          </a:p>
          <a:p>
            <a:pPr>
              <a:lnSpc>
                <a:spcPct val="80000"/>
              </a:lnSpc>
              <a:spcBef>
                <a:spcPts val="40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ts val="400"/>
              </a:spcBef>
            </a:pPr>
            <a:r>
              <a:rPr lang="en-US" b="1" dirty="0">
                <a:latin typeface="Verdana" panose="020B0604030504040204" pitchFamily="34" charset="0"/>
                <a:ea typeface="Verdana" panose="020B0604030504040204" pitchFamily="34" charset="0"/>
                <a:cs typeface="Verdana" panose="020B0604030504040204" pitchFamily="34" charset="0"/>
              </a:rPr>
              <a:t>FOLLOW UP.</a:t>
            </a:r>
            <a:r>
              <a:rPr lang="en-US" dirty="0">
                <a:latin typeface="Verdana" panose="020B0604030504040204" pitchFamily="34" charset="0"/>
                <a:ea typeface="Verdana" panose="020B0604030504040204" pitchFamily="34" charset="0"/>
                <a:cs typeface="Verdana" panose="020B0604030504040204" pitchFamily="34" charset="0"/>
              </a:rPr>
              <a:t>  Personally make sure that the customer has been satisfied; and provide feedback. </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7904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8F1B-7B93-4E3A-BA34-4D63ECD53A61}"/>
              </a:ext>
            </a:extLst>
          </p:cNvPr>
          <p:cNvSpPr>
            <a:spLocks noGrp="1"/>
          </p:cNvSpPr>
          <p:nvPr>
            <p:ph type="title"/>
          </p:nvPr>
        </p:nvSpPr>
        <p:spPr>
          <a:xfrm>
            <a:off x="2382138" y="1295400"/>
            <a:ext cx="4590161" cy="861774"/>
          </a:xfrm>
        </p:spPr>
        <p:txBody>
          <a:bodyPr/>
          <a:lstStyle/>
          <a:p>
            <a:r>
              <a:rPr lang="en-US" dirty="0"/>
              <a:t>Self Certification Form </a:t>
            </a:r>
          </a:p>
        </p:txBody>
      </p:sp>
      <p:pic>
        <p:nvPicPr>
          <p:cNvPr id="4" name="Picture 3">
            <a:extLst>
              <a:ext uri="{FF2B5EF4-FFF2-40B4-BE49-F238E27FC236}">
                <a16:creationId xmlns:a16="http://schemas.microsoft.com/office/drawing/2014/main" id="{94271FF2-48B4-45DA-9155-2DD1A28A5211}"/>
              </a:ext>
            </a:extLst>
          </p:cNvPr>
          <p:cNvPicPr>
            <a:picLocks noChangeAspect="1"/>
          </p:cNvPicPr>
          <p:nvPr/>
        </p:nvPicPr>
        <p:blipFill>
          <a:blip r:embed="rId3"/>
          <a:stretch>
            <a:fillRect/>
          </a:stretch>
        </p:blipFill>
        <p:spPr>
          <a:xfrm>
            <a:off x="1600198" y="1828800"/>
            <a:ext cx="6154039" cy="4711716"/>
          </a:xfrm>
          <a:prstGeom prst="rect">
            <a:avLst/>
          </a:prstGeom>
        </p:spPr>
      </p:pic>
    </p:spTree>
    <p:extLst>
      <p:ext uri="{BB962C8B-B14F-4D97-AF65-F5344CB8AC3E}">
        <p14:creationId xmlns:p14="http://schemas.microsoft.com/office/powerpoint/2010/main" val="1006406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319271" y="993647"/>
            <a:ext cx="2474214"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Questions</a:t>
            </a:r>
          </a:p>
        </p:txBody>
      </p:sp>
      <p:sp>
        <p:nvSpPr>
          <p:cNvPr id="13" name="object 13"/>
          <p:cNvSpPr/>
          <p:nvPr/>
        </p:nvSpPr>
        <p:spPr>
          <a:xfrm>
            <a:off x="3144011" y="2258567"/>
            <a:ext cx="2857500" cy="2427731"/>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1828800"/>
            <a:ext cx="5943600" cy="4525963"/>
          </a:xfrm>
          <a:noFill/>
          <a:ln>
            <a:solidFill>
              <a:schemeClr val="accent1"/>
            </a:solidFill>
          </a:ln>
        </p:spPr>
        <p:txBody>
          <a:bodyPr>
            <a:normAutofit/>
          </a:bodyPr>
          <a:lstStyle/>
          <a:p>
            <a:pPr marL="1588" indent="0" algn="ctr">
              <a:spcBef>
                <a:spcPts val="0"/>
              </a:spcBef>
              <a:buClr>
                <a:srgbClr val="005024"/>
              </a:buClr>
            </a:pPr>
            <a:r>
              <a:rPr lang="en-US" sz="2400" b="1" dirty="0">
                <a:cs typeface="Helvetica" panose="020B0604020202020204" pitchFamily="34" charset="0"/>
              </a:rPr>
              <a:t>Michele Sazo</a:t>
            </a:r>
          </a:p>
          <a:p>
            <a:pPr marL="1588" indent="0" algn="ctr">
              <a:spcBef>
                <a:spcPts val="0"/>
              </a:spcBef>
              <a:buClr>
                <a:srgbClr val="005024"/>
              </a:buClr>
            </a:pPr>
            <a:r>
              <a:rPr lang="en-US" sz="2100" dirty="0">
                <a:cs typeface="Helvetica" panose="020B0604020202020204" pitchFamily="34" charset="0"/>
              </a:rPr>
              <a:t>USDA, Food and Nutrition Service </a:t>
            </a:r>
          </a:p>
          <a:p>
            <a:pPr marL="1588" indent="0" algn="ctr">
              <a:spcBef>
                <a:spcPts val="0"/>
              </a:spcBef>
              <a:buClr>
                <a:srgbClr val="005024"/>
              </a:buClr>
            </a:pPr>
            <a:r>
              <a:rPr lang="en-US" sz="2100" dirty="0">
                <a:cs typeface="Helvetica" panose="020B0604020202020204" pitchFamily="34" charset="0"/>
              </a:rPr>
              <a:t>Mid-Atlantic Regional Civil Rights Director</a:t>
            </a:r>
          </a:p>
          <a:p>
            <a:pPr marL="1588" indent="0" algn="ctr">
              <a:spcBef>
                <a:spcPts val="0"/>
              </a:spcBef>
              <a:buClr>
                <a:srgbClr val="005024"/>
              </a:buClr>
            </a:pPr>
            <a:endParaRPr lang="en-US" sz="1800" dirty="0">
              <a:cs typeface="Helvetica" panose="020B0604020202020204" pitchFamily="34" charset="0"/>
            </a:endParaRPr>
          </a:p>
          <a:p>
            <a:pPr marL="1588" indent="0" algn="ctr">
              <a:spcBef>
                <a:spcPts val="0"/>
              </a:spcBef>
              <a:buClr>
                <a:srgbClr val="005024"/>
              </a:buClr>
            </a:pPr>
            <a:r>
              <a:rPr lang="en-US" sz="1800" dirty="0">
                <a:cs typeface="Helvetica" panose="020B0604020202020204" pitchFamily="34" charset="0"/>
              </a:rPr>
              <a:t>Telephone: (609) 259-5061</a:t>
            </a:r>
          </a:p>
          <a:p>
            <a:pPr marL="1588" indent="0" algn="ctr">
              <a:spcBef>
                <a:spcPts val="0"/>
              </a:spcBef>
              <a:buClr>
                <a:srgbClr val="005024"/>
              </a:buClr>
            </a:pPr>
            <a:r>
              <a:rPr lang="en-US" sz="1800" dirty="0">
                <a:cs typeface="Helvetica" panose="020B0604020202020204" pitchFamily="34" charset="0"/>
              </a:rPr>
              <a:t>Email:  </a:t>
            </a:r>
            <a:r>
              <a:rPr lang="en-US" sz="1800" b="1" dirty="0">
                <a:cs typeface="Helvetica" panose="020B0604020202020204" pitchFamily="34" charset="0"/>
                <a:hlinkClick r:id="rId3"/>
              </a:rPr>
              <a:t>michele.sazo@fns.usda.gov</a:t>
            </a:r>
            <a:r>
              <a:rPr lang="en-US" sz="1800" b="1" dirty="0">
                <a:cs typeface="Helvetica" panose="020B0604020202020204" pitchFamily="34" charset="0"/>
              </a:rPr>
              <a:t> </a:t>
            </a:r>
          </a:p>
          <a:p>
            <a:pPr marL="754380" lvl="3" indent="0">
              <a:spcBef>
                <a:spcPts val="0"/>
              </a:spcBef>
              <a:buClr>
                <a:srgbClr val="005024"/>
              </a:buClr>
              <a:buNone/>
            </a:pPr>
            <a:endParaRPr lang="en-US" sz="2000" dirty="0">
              <a:latin typeface="Helvetica" panose="020B0604020202020204" pitchFamily="34" charset="0"/>
              <a:cs typeface="Helvetica" panose="020B0604020202020204" pitchFamily="34" charset="0"/>
            </a:endParaRPr>
          </a:p>
          <a:p>
            <a:pPr marL="70168" lvl="1" indent="0">
              <a:spcBef>
                <a:spcPts val="0"/>
              </a:spcBef>
              <a:buClr>
                <a:srgbClr val="005024"/>
              </a:buClr>
            </a:pPr>
            <a:endParaRPr lang="en-US" sz="2400" dirty="0">
              <a:latin typeface="Helvetica" panose="020B0604020202020204" pitchFamily="34" charset="0"/>
              <a:cs typeface="Helvetica" panose="020B0604020202020204" pitchFamily="34" charset="0"/>
            </a:endParaRPr>
          </a:p>
        </p:txBody>
      </p:sp>
      <p:sp>
        <p:nvSpPr>
          <p:cNvPr id="4" name="Title 3"/>
          <p:cNvSpPr>
            <a:spLocks noGrp="1"/>
          </p:cNvSpPr>
          <p:nvPr>
            <p:ph type="title"/>
          </p:nvPr>
        </p:nvSpPr>
        <p:spPr>
          <a:xfrm>
            <a:off x="381000" y="1295400"/>
            <a:ext cx="8407400" cy="676275"/>
          </a:xfrm>
        </p:spPr>
        <p:txBody>
          <a:bodyPr>
            <a:normAutofit fontScale="90000"/>
          </a:bodyPr>
          <a:lstStyle/>
          <a:p>
            <a:pPr algn="ctr"/>
            <a:br>
              <a:rPr lang="en-US" dirty="0"/>
            </a:br>
            <a:r>
              <a:rPr lang="en-US" sz="2900" dirty="0"/>
              <a:t>Contact Information</a:t>
            </a:r>
            <a:br>
              <a:rPr lang="en-US" dirty="0"/>
            </a:br>
            <a:endParaRPr lang="en-US" dirty="0"/>
          </a:p>
        </p:txBody>
      </p:sp>
    </p:spTree>
    <p:extLst>
      <p:ext uri="{BB962C8B-B14F-4D97-AF65-F5344CB8AC3E}">
        <p14:creationId xmlns:p14="http://schemas.microsoft.com/office/powerpoint/2010/main" val="270162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3645408" y="1095755"/>
            <a:ext cx="2000250" cy="820674"/>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3903979" y="1207388"/>
            <a:ext cx="1524635" cy="452120"/>
          </a:xfrm>
          <a:prstGeom prst="rect">
            <a:avLst/>
          </a:prstGeom>
        </p:spPr>
        <p:txBody>
          <a:bodyPr vert="horz" wrap="square" lIns="0" tIns="12065" rIns="0" bIns="0" rtlCol="0">
            <a:spAutoFit/>
          </a:bodyPr>
          <a:lstStyle/>
          <a:p>
            <a:pPr marL="12700">
              <a:lnSpc>
                <a:spcPct val="100000"/>
              </a:lnSpc>
              <a:spcBef>
                <a:spcPts val="95"/>
              </a:spcBef>
            </a:pPr>
            <a:r>
              <a:rPr spc="-10" dirty="0"/>
              <a:t>Agenda</a:t>
            </a:r>
          </a:p>
        </p:txBody>
      </p:sp>
      <p:sp>
        <p:nvSpPr>
          <p:cNvPr id="13" name="object 13"/>
          <p:cNvSpPr txBox="1"/>
          <p:nvPr/>
        </p:nvSpPr>
        <p:spPr>
          <a:xfrm>
            <a:off x="355803" y="1753641"/>
            <a:ext cx="6547484" cy="4199868"/>
          </a:xfrm>
          <a:prstGeom prst="rect">
            <a:avLst/>
          </a:prstGeom>
        </p:spPr>
        <p:txBody>
          <a:bodyPr vert="horz" wrap="square" lIns="0" tIns="113030" rIns="0" bIns="0" rtlCol="0">
            <a:spAutoFit/>
          </a:bodyPr>
          <a:lstStyle/>
          <a:p>
            <a:pPr marL="469900" indent="-457200">
              <a:lnSpc>
                <a:spcPct val="100000"/>
              </a:lnSpc>
              <a:spcBef>
                <a:spcPts val="890"/>
              </a:spcBef>
              <a:buFont typeface="Wingdings"/>
              <a:buChar char=""/>
              <a:tabLst>
                <a:tab pos="469265" algn="l"/>
                <a:tab pos="469900" algn="l"/>
              </a:tabLst>
            </a:pPr>
            <a:r>
              <a:rPr sz="2200" spc="-5" dirty="0">
                <a:latin typeface="Verdana"/>
                <a:cs typeface="Verdana"/>
              </a:rPr>
              <a:t>Civil Rights Coverage and Legal</a:t>
            </a:r>
            <a:r>
              <a:rPr sz="2200" spc="40" dirty="0">
                <a:latin typeface="Verdana"/>
                <a:cs typeface="Verdana"/>
              </a:rPr>
              <a:t> </a:t>
            </a:r>
            <a:r>
              <a:rPr sz="2200" spc="-5" dirty="0">
                <a:latin typeface="Verdana"/>
                <a:cs typeface="Verdana"/>
              </a:rPr>
              <a:t>Authorities</a:t>
            </a:r>
            <a:endParaRPr sz="2200" dirty="0">
              <a:latin typeface="Verdana"/>
              <a:cs typeface="Verdana"/>
            </a:endParaRPr>
          </a:p>
          <a:p>
            <a:pPr marL="469900" indent="-457200">
              <a:lnSpc>
                <a:spcPct val="100000"/>
              </a:lnSpc>
              <a:spcBef>
                <a:spcPts val="795"/>
              </a:spcBef>
              <a:buFont typeface="Wingdings"/>
              <a:buChar char=""/>
              <a:tabLst>
                <a:tab pos="469265" algn="l"/>
                <a:tab pos="469900" algn="l"/>
              </a:tabLst>
            </a:pPr>
            <a:r>
              <a:rPr sz="2200" spc="-5" dirty="0">
                <a:latin typeface="Verdana"/>
                <a:cs typeface="Verdana"/>
              </a:rPr>
              <a:t>Areas of</a:t>
            </a:r>
            <a:r>
              <a:rPr sz="2200" spc="10" dirty="0">
                <a:latin typeface="Verdana"/>
                <a:cs typeface="Verdana"/>
              </a:rPr>
              <a:t> </a:t>
            </a:r>
            <a:r>
              <a:rPr sz="2200" spc="-5" dirty="0">
                <a:latin typeface="Verdana"/>
                <a:cs typeface="Verdana"/>
              </a:rPr>
              <a:t>Compliance</a:t>
            </a:r>
            <a:endParaRPr sz="22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5" dirty="0">
                <a:latin typeface="Verdana"/>
                <a:cs typeface="Verdana"/>
              </a:rPr>
              <a:t>Assurances</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Public</a:t>
            </a:r>
            <a:r>
              <a:rPr sz="1600" spc="0" dirty="0">
                <a:latin typeface="Verdana"/>
                <a:cs typeface="Verdana"/>
              </a:rPr>
              <a:t> </a:t>
            </a:r>
            <a:r>
              <a:rPr sz="1600" spc="-5" dirty="0">
                <a:latin typeface="Verdana"/>
                <a:cs typeface="Verdana"/>
              </a:rPr>
              <a:t>Notification</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Limited English Proficiency</a:t>
            </a:r>
            <a:r>
              <a:rPr sz="1600" spc="105" dirty="0">
                <a:latin typeface="Verdana"/>
                <a:cs typeface="Verdana"/>
              </a:rPr>
              <a:t> </a:t>
            </a:r>
            <a:r>
              <a:rPr sz="1600" spc="-10" dirty="0">
                <a:latin typeface="Verdana"/>
                <a:cs typeface="Verdana"/>
              </a:rPr>
              <a:t>(LEP)</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Disability</a:t>
            </a:r>
            <a:r>
              <a:rPr sz="1600" spc="40" dirty="0">
                <a:latin typeface="Verdana"/>
                <a:cs typeface="Verdana"/>
              </a:rPr>
              <a:t> </a:t>
            </a:r>
            <a:r>
              <a:rPr sz="1600" spc="-5" dirty="0">
                <a:latin typeface="Verdana"/>
                <a:cs typeface="Verdana"/>
              </a:rPr>
              <a:t>Discrimination</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10" dirty="0">
                <a:latin typeface="Verdana"/>
                <a:cs typeface="Verdana"/>
              </a:rPr>
              <a:t>Equal Opportunity </a:t>
            </a:r>
            <a:r>
              <a:rPr sz="1600" spc="-5" dirty="0">
                <a:latin typeface="Verdana"/>
                <a:cs typeface="Verdana"/>
              </a:rPr>
              <a:t>for </a:t>
            </a:r>
            <a:r>
              <a:rPr sz="1600" spc="-10" dirty="0">
                <a:latin typeface="Verdana"/>
                <a:cs typeface="Verdana"/>
              </a:rPr>
              <a:t>Religious</a:t>
            </a:r>
            <a:r>
              <a:rPr sz="1600" spc="130" dirty="0">
                <a:latin typeface="Verdana"/>
                <a:cs typeface="Verdana"/>
              </a:rPr>
              <a:t> </a:t>
            </a:r>
            <a:r>
              <a:rPr sz="1600" spc="-5" dirty="0">
                <a:latin typeface="Verdana"/>
                <a:cs typeface="Verdana"/>
              </a:rPr>
              <a:t>Organizations</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Civil Rights</a:t>
            </a:r>
            <a:r>
              <a:rPr sz="1600" spc="35" dirty="0">
                <a:latin typeface="Verdana"/>
                <a:cs typeface="Verdana"/>
              </a:rPr>
              <a:t> </a:t>
            </a:r>
            <a:r>
              <a:rPr sz="1600" spc="-10" dirty="0">
                <a:latin typeface="Verdana"/>
                <a:cs typeface="Verdana"/>
              </a:rPr>
              <a:t>Training</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Complaints </a:t>
            </a:r>
            <a:r>
              <a:rPr sz="1600" spc="-5" dirty="0">
                <a:latin typeface="Verdana"/>
                <a:cs typeface="Verdana"/>
              </a:rPr>
              <a:t>of</a:t>
            </a:r>
            <a:r>
              <a:rPr sz="1600" spc="50" dirty="0">
                <a:latin typeface="Verdana"/>
                <a:cs typeface="Verdana"/>
              </a:rPr>
              <a:t> </a:t>
            </a:r>
            <a:r>
              <a:rPr sz="1600" spc="-10" dirty="0">
                <a:latin typeface="Verdana"/>
                <a:cs typeface="Verdana"/>
              </a:rPr>
              <a:t>Discrimination</a:t>
            </a:r>
            <a:endParaRPr sz="1600" dirty="0">
              <a:latin typeface="Verdana"/>
              <a:cs typeface="Verdana"/>
            </a:endParaRPr>
          </a:p>
          <a:p>
            <a:pPr marL="843280" lvl="1" indent="-486409">
              <a:lnSpc>
                <a:spcPct val="100000"/>
              </a:lnSpc>
              <a:spcBef>
                <a:spcPts val="575"/>
              </a:spcBef>
              <a:buFont typeface="Wingdings"/>
              <a:buChar char=""/>
              <a:tabLst>
                <a:tab pos="842644" algn="l"/>
                <a:tab pos="843280" algn="l"/>
              </a:tabLst>
            </a:pPr>
            <a:r>
              <a:rPr sz="1600" spc="-10" dirty="0">
                <a:latin typeface="Verdana"/>
                <a:cs typeface="Verdana"/>
              </a:rPr>
              <a:t>Compliance</a:t>
            </a:r>
            <a:r>
              <a:rPr sz="1600" spc="30" dirty="0">
                <a:latin typeface="Verdana"/>
                <a:cs typeface="Verdana"/>
              </a:rPr>
              <a:t> </a:t>
            </a:r>
            <a:r>
              <a:rPr sz="1600" spc="-5" dirty="0">
                <a:latin typeface="Verdana"/>
                <a:cs typeface="Verdana"/>
              </a:rPr>
              <a:t>Reviews</a:t>
            </a:r>
            <a:endParaRPr sz="1600" dirty="0">
              <a:latin typeface="Verdana"/>
              <a:cs typeface="Verdana"/>
            </a:endParaRPr>
          </a:p>
          <a:p>
            <a:pPr marL="843280" lvl="1" indent="-486409">
              <a:lnSpc>
                <a:spcPct val="100000"/>
              </a:lnSpc>
              <a:spcBef>
                <a:spcPts val="580"/>
              </a:spcBef>
              <a:buFont typeface="Wingdings"/>
              <a:buChar char=""/>
              <a:tabLst>
                <a:tab pos="842644" algn="l"/>
                <a:tab pos="843280" algn="l"/>
              </a:tabLst>
            </a:pPr>
            <a:r>
              <a:rPr sz="1600" spc="-10" dirty="0">
                <a:latin typeface="Verdana"/>
                <a:cs typeface="Verdana"/>
              </a:rPr>
              <a:t>Resolution </a:t>
            </a:r>
            <a:r>
              <a:rPr sz="1600" spc="-5" dirty="0">
                <a:latin typeface="Verdana"/>
                <a:cs typeface="Verdana"/>
              </a:rPr>
              <a:t>of</a:t>
            </a:r>
            <a:r>
              <a:rPr sz="1600" spc="35" dirty="0">
                <a:latin typeface="Verdana"/>
                <a:cs typeface="Verdana"/>
              </a:rPr>
              <a:t> </a:t>
            </a:r>
            <a:r>
              <a:rPr sz="1600" spc="-5" dirty="0">
                <a:latin typeface="Verdana"/>
                <a:cs typeface="Verdana"/>
              </a:rPr>
              <a:t>Noncompliance</a:t>
            </a:r>
            <a:endParaRPr sz="1600" dirty="0">
              <a:latin typeface="Verdana"/>
              <a:cs typeface="Verdana"/>
            </a:endParaRPr>
          </a:p>
          <a:p>
            <a:pPr marL="356870" indent="-344170">
              <a:lnSpc>
                <a:spcPct val="100000"/>
              </a:lnSpc>
              <a:spcBef>
                <a:spcPts val="715"/>
              </a:spcBef>
              <a:buFont typeface="Wingdings"/>
              <a:buChar char=""/>
              <a:tabLst>
                <a:tab pos="356870" algn="l"/>
                <a:tab pos="357505" algn="l"/>
              </a:tabLst>
            </a:pPr>
            <a:r>
              <a:rPr sz="2000" spc="-5" dirty="0">
                <a:latin typeface="Verdana"/>
                <a:cs typeface="Verdana"/>
              </a:rPr>
              <a:t>Questions</a:t>
            </a:r>
            <a:endParaRPr sz="20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59991" y="1159763"/>
            <a:ext cx="62704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03577"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3" name="object 13"/>
          <p:cNvSpPr txBox="1"/>
          <p:nvPr/>
        </p:nvSpPr>
        <p:spPr>
          <a:xfrm>
            <a:off x="639139" y="1890527"/>
            <a:ext cx="8052434" cy="4370070"/>
          </a:xfrm>
          <a:prstGeom prst="rect">
            <a:avLst/>
          </a:prstGeom>
        </p:spPr>
        <p:txBody>
          <a:bodyPr vert="horz" wrap="square" lIns="0" tIns="81280" rIns="0" bIns="0" rtlCol="0">
            <a:spAutoFit/>
          </a:bodyPr>
          <a:lstStyle/>
          <a:p>
            <a:pPr marL="12700">
              <a:lnSpc>
                <a:spcPct val="100000"/>
              </a:lnSpc>
              <a:spcBef>
                <a:spcPts val="640"/>
              </a:spcBef>
            </a:pPr>
            <a:r>
              <a:rPr sz="1500" spc="-10" dirty="0">
                <a:latin typeface="Verdana"/>
                <a:cs typeface="Verdana"/>
              </a:rPr>
              <a:t>Title </a:t>
            </a:r>
            <a:r>
              <a:rPr sz="1500" spc="-5" dirty="0">
                <a:latin typeface="Verdana"/>
                <a:cs typeface="Verdana"/>
              </a:rPr>
              <a:t>VI </a:t>
            </a:r>
            <a:r>
              <a:rPr sz="1500" dirty="0">
                <a:latin typeface="Verdana"/>
                <a:cs typeface="Verdana"/>
              </a:rPr>
              <a:t>of </a:t>
            </a:r>
            <a:r>
              <a:rPr sz="1500" spc="-5" dirty="0">
                <a:latin typeface="Verdana"/>
                <a:cs typeface="Verdana"/>
              </a:rPr>
              <a:t>the </a:t>
            </a:r>
            <a:r>
              <a:rPr sz="1500" spc="-10" dirty="0">
                <a:latin typeface="Verdana"/>
                <a:cs typeface="Verdana"/>
              </a:rPr>
              <a:t>Civil Rights </a:t>
            </a:r>
            <a:r>
              <a:rPr sz="1500" spc="-5" dirty="0">
                <a:latin typeface="Verdana"/>
                <a:cs typeface="Verdana"/>
              </a:rPr>
              <a:t>Act </a:t>
            </a:r>
            <a:r>
              <a:rPr sz="1500" dirty="0">
                <a:latin typeface="Verdana"/>
                <a:cs typeface="Verdana"/>
              </a:rPr>
              <a:t>of</a:t>
            </a:r>
            <a:r>
              <a:rPr sz="1500" spc="90" dirty="0">
                <a:latin typeface="Verdana"/>
                <a:cs typeface="Verdana"/>
              </a:rPr>
              <a:t> </a:t>
            </a:r>
            <a:r>
              <a:rPr sz="1500" spc="-10" dirty="0">
                <a:latin typeface="Verdana"/>
                <a:cs typeface="Verdana"/>
              </a:rPr>
              <a:t>1964</a:t>
            </a:r>
            <a:endParaRPr sz="1500" dirty="0">
              <a:latin typeface="Verdana"/>
              <a:cs typeface="Verdana"/>
            </a:endParaRPr>
          </a:p>
          <a:p>
            <a:pPr marL="463550" indent="-217804">
              <a:lnSpc>
                <a:spcPct val="100000"/>
              </a:lnSpc>
              <a:spcBef>
                <a:spcPts val="540"/>
              </a:spcBef>
              <a:buFont typeface="Wingdings"/>
              <a:buChar char=""/>
              <a:tabLst>
                <a:tab pos="464184" algn="l"/>
              </a:tabLst>
            </a:pPr>
            <a:r>
              <a:rPr sz="1500" spc="-5" dirty="0">
                <a:solidFill>
                  <a:srgbClr val="C00000"/>
                </a:solidFill>
                <a:latin typeface="Verdana"/>
                <a:cs typeface="Verdana"/>
              </a:rPr>
              <a:t>Race, Color, </a:t>
            </a:r>
            <a:r>
              <a:rPr sz="1500" dirty="0">
                <a:solidFill>
                  <a:srgbClr val="C00000"/>
                </a:solidFill>
                <a:latin typeface="Verdana"/>
                <a:cs typeface="Verdana"/>
              </a:rPr>
              <a:t>and </a:t>
            </a:r>
            <a:r>
              <a:rPr sz="1500" spc="-5" dirty="0">
                <a:solidFill>
                  <a:srgbClr val="C00000"/>
                </a:solidFill>
                <a:latin typeface="Verdana"/>
                <a:cs typeface="Verdana"/>
              </a:rPr>
              <a:t>National</a:t>
            </a:r>
            <a:r>
              <a:rPr sz="1500" spc="40" dirty="0">
                <a:solidFill>
                  <a:srgbClr val="C00000"/>
                </a:solidFill>
                <a:latin typeface="Verdana"/>
                <a:cs typeface="Verdana"/>
              </a:rPr>
              <a:t> </a:t>
            </a:r>
            <a:r>
              <a:rPr sz="1500" spc="-10" dirty="0">
                <a:solidFill>
                  <a:srgbClr val="C00000"/>
                </a:solidFill>
                <a:latin typeface="Verdana"/>
                <a:cs typeface="Verdana"/>
              </a:rPr>
              <a:t>Origin</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10" dirty="0">
                <a:latin typeface="Verdana"/>
                <a:cs typeface="Verdana"/>
              </a:rPr>
              <a:t>Civil Rights </a:t>
            </a:r>
            <a:r>
              <a:rPr sz="1500" spc="-5" dirty="0">
                <a:latin typeface="Verdana"/>
                <a:cs typeface="Verdana"/>
              </a:rPr>
              <a:t>Restoration Act </a:t>
            </a:r>
            <a:r>
              <a:rPr sz="1500" dirty="0">
                <a:latin typeface="Verdana"/>
                <a:cs typeface="Verdana"/>
              </a:rPr>
              <a:t>of</a:t>
            </a:r>
            <a:r>
              <a:rPr sz="1500" spc="80" dirty="0">
                <a:latin typeface="Verdana"/>
                <a:cs typeface="Verdana"/>
              </a:rPr>
              <a:t> </a:t>
            </a:r>
            <a:r>
              <a:rPr sz="1500" spc="-10" dirty="0">
                <a:latin typeface="Verdana"/>
                <a:cs typeface="Verdana"/>
              </a:rPr>
              <a:t>1987</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10" dirty="0">
                <a:solidFill>
                  <a:srgbClr val="C00000"/>
                </a:solidFill>
                <a:latin typeface="Verdana"/>
                <a:cs typeface="Verdana"/>
              </a:rPr>
              <a:t>Clarifies </a:t>
            </a:r>
            <a:r>
              <a:rPr sz="1500" spc="-5" dirty="0">
                <a:solidFill>
                  <a:srgbClr val="C00000"/>
                </a:solidFill>
                <a:latin typeface="Verdana"/>
                <a:cs typeface="Verdana"/>
              </a:rPr>
              <a:t>the </a:t>
            </a:r>
            <a:r>
              <a:rPr sz="1500" dirty="0">
                <a:solidFill>
                  <a:srgbClr val="C00000"/>
                </a:solidFill>
                <a:latin typeface="Verdana"/>
                <a:cs typeface="Verdana"/>
              </a:rPr>
              <a:t>scope of </a:t>
            </a:r>
            <a:r>
              <a:rPr sz="1500" spc="-5" dirty="0">
                <a:solidFill>
                  <a:srgbClr val="C00000"/>
                </a:solidFill>
                <a:latin typeface="Verdana"/>
                <a:cs typeface="Verdana"/>
              </a:rPr>
              <a:t>the </a:t>
            </a:r>
            <a:r>
              <a:rPr sz="1500" spc="-10" dirty="0">
                <a:solidFill>
                  <a:srgbClr val="C00000"/>
                </a:solidFill>
                <a:latin typeface="Verdana"/>
                <a:cs typeface="Verdana"/>
              </a:rPr>
              <a:t>Civil Rights </a:t>
            </a:r>
            <a:r>
              <a:rPr sz="1500" spc="-5" dirty="0">
                <a:solidFill>
                  <a:srgbClr val="C00000"/>
                </a:solidFill>
                <a:latin typeface="Verdana"/>
                <a:cs typeface="Verdana"/>
              </a:rPr>
              <a:t>Act </a:t>
            </a:r>
            <a:r>
              <a:rPr sz="1500" dirty="0">
                <a:solidFill>
                  <a:srgbClr val="C00000"/>
                </a:solidFill>
                <a:latin typeface="Verdana"/>
                <a:cs typeface="Verdana"/>
              </a:rPr>
              <a:t>of</a:t>
            </a:r>
            <a:r>
              <a:rPr sz="1500" spc="110" dirty="0">
                <a:solidFill>
                  <a:srgbClr val="C00000"/>
                </a:solidFill>
                <a:latin typeface="Verdana"/>
                <a:cs typeface="Verdana"/>
              </a:rPr>
              <a:t> </a:t>
            </a:r>
            <a:r>
              <a:rPr sz="1500" spc="-10" dirty="0">
                <a:solidFill>
                  <a:srgbClr val="C00000"/>
                </a:solidFill>
                <a:latin typeface="Verdana"/>
                <a:cs typeface="Verdana"/>
              </a:rPr>
              <a:t>1964</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ts val="1620"/>
              </a:lnSpc>
            </a:pPr>
            <a:r>
              <a:rPr sz="1500" spc="-10" dirty="0">
                <a:latin typeface="Verdana"/>
                <a:cs typeface="Verdana"/>
              </a:rPr>
              <a:t>Section 504 </a:t>
            </a:r>
            <a:r>
              <a:rPr sz="1500" dirty="0">
                <a:latin typeface="Verdana"/>
                <a:cs typeface="Verdana"/>
              </a:rPr>
              <a:t>of </a:t>
            </a:r>
            <a:r>
              <a:rPr sz="1500" spc="-5" dirty="0">
                <a:latin typeface="Verdana"/>
                <a:cs typeface="Verdana"/>
              </a:rPr>
              <a:t>the </a:t>
            </a:r>
            <a:r>
              <a:rPr sz="1500" spc="-10" dirty="0">
                <a:latin typeface="Verdana"/>
                <a:cs typeface="Verdana"/>
              </a:rPr>
              <a:t>Rehabilitation </a:t>
            </a:r>
            <a:r>
              <a:rPr sz="1500" spc="-5" dirty="0">
                <a:latin typeface="Verdana"/>
                <a:cs typeface="Verdana"/>
              </a:rPr>
              <a:t>Act </a:t>
            </a:r>
            <a:r>
              <a:rPr sz="1500" dirty="0">
                <a:latin typeface="Verdana"/>
                <a:cs typeface="Verdana"/>
              </a:rPr>
              <a:t>of </a:t>
            </a:r>
            <a:r>
              <a:rPr sz="1500" spc="-10" dirty="0">
                <a:latin typeface="Verdana"/>
                <a:cs typeface="Verdana"/>
              </a:rPr>
              <a:t>1973; </a:t>
            </a:r>
            <a:r>
              <a:rPr sz="1500" spc="-5" dirty="0">
                <a:latin typeface="Verdana"/>
                <a:cs typeface="Verdana"/>
              </a:rPr>
              <a:t>Americans </a:t>
            </a:r>
            <a:r>
              <a:rPr sz="1500" spc="-10" dirty="0">
                <a:latin typeface="Verdana"/>
                <a:cs typeface="Verdana"/>
              </a:rPr>
              <a:t>w/Disabilities </a:t>
            </a:r>
            <a:r>
              <a:rPr sz="1500" spc="-5" dirty="0">
                <a:latin typeface="Verdana"/>
                <a:cs typeface="Verdana"/>
              </a:rPr>
              <a:t>Act </a:t>
            </a:r>
            <a:r>
              <a:rPr sz="1500" dirty="0">
                <a:latin typeface="Verdana"/>
                <a:cs typeface="Verdana"/>
              </a:rPr>
              <a:t>of</a:t>
            </a:r>
            <a:r>
              <a:rPr sz="1500" spc="250" dirty="0">
                <a:latin typeface="Verdana"/>
                <a:cs typeface="Verdana"/>
              </a:rPr>
              <a:t> </a:t>
            </a:r>
            <a:r>
              <a:rPr sz="1500" spc="-10" dirty="0">
                <a:latin typeface="Verdana"/>
                <a:cs typeface="Verdana"/>
              </a:rPr>
              <a:t>1990,</a:t>
            </a:r>
            <a:endParaRPr sz="1500" dirty="0">
              <a:latin typeface="Verdana"/>
              <a:cs typeface="Verdana"/>
            </a:endParaRPr>
          </a:p>
          <a:p>
            <a:pPr algn="ctr">
              <a:lnSpc>
                <a:spcPts val="1620"/>
              </a:lnSpc>
            </a:pPr>
            <a:r>
              <a:rPr sz="1500" dirty="0">
                <a:latin typeface="Verdana"/>
                <a:cs typeface="Verdana"/>
              </a:rPr>
              <a:t>as </a:t>
            </a:r>
            <a:r>
              <a:rPr sz="1500" spc="-5" dirty="0">
                <a:latin typeface="Verdana"/>
                <a:cs typeface="Verdana"/>
              </a:rPr>
              <a:t>amended by the Americans </a:t>
            </a:r>
            <a:r>
              <a:rPr sz="1500" spc="-10" dirty="0">
                <a:latin typeface="Verdana"/>
                <a:cs typeface="Verdana"/>
              </a:rPr>
              <a:t>with Disabilities </a:t>
            </a:r>
            <a:r>
              <a:rPr sz="1500" spc="-5" dirty="0">
                <a:latin typeface="Verdana"/>
                <a:cs typeface="Verdana"/>
              </a:rPr>
              <a:t>Act Amendments Act </a:t>
            </a:r>
            <a:r>
              <a:rPr sz="1500" dirty="0">
                <a:latin typeface="Verdana"/>
                <a:cs typeface="Verdana"/>
              </a:rPr>
              <a:t>of</a:t>
            </a:r>
            <a:r>
              <a:rPr sz="1500" spc="160" dirty="0">
                <a:latin typeface="Verdana"/>
                <a:cs typeface="Verdana"/>
              </a:rPr>
              <a:t> </a:t>
            </a:r>
            <a:r>
              <a:rPr sz="1500" spc="-10" dirty="0">
                <a:latin typeface="Verdana"/>
                <a:cs typeface="Verdana"/>
              </a:rPr>
              <a:t>2008</a:t>
            </a:r>
            <a:endParaRPr sz="1500" dirty="0">
              <a:latin typeface="Verdana"/>
              <a:cs typeface="Verdana"/>
            </a:endParaRPr>
          </a:p>
          <a:p>
            <a:pPr marL="584200" indent="-341630">
              <a:lnSpc>
                <a:spcPct val="100000"/>
              </a:lnSpc>
              <a:spcBef>
                <a:spcPts val="545"/>
              </a:spcBef>
              <a:buFont typeface="Wingdings"/>
              <a:buChar char=""/>
              <a:tabLst>
                <a:tab pos="584200" algn="l"/>
                <a:tab pos="584835" algn="l"/>
              </a:tabLst>
            </a:pPr>
            <a:r>
              <a:rPr sz="1500" spc="-10" dirty="0">
                <a:solidFill>
                  <a:srgbClr val="C00000"/>
                </a:solidFill>
                <a:latin typeface="Verdana"/>
                <a:cs typeface="Verdana"/>
              </a:rPr>
              <a:t>Disability</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10" dirty="0">
                <a:latin typeface="Verdana"/>
                <a:cs typeface="Verdana"/>
              </a:rPr>
              <a:t>Title </a:t>
            </a:r>
            <a:r>
              <a:rPr sz="1500" spc="-5" dirty="0">
                <a:latin typeface="Verdana"/>
                <a:cs typeface="Verdana"/>
              </a:rPr>
              <a:t>IX </a:t>
            </a:r>
            <a:r>
              <a:rPr sz="1500" dirty="0">
                <a:latin typeface="Verdana"/>
                <a:cs typeface="Verdana"/>
              </a:rPr>
              <a:t>of </a:t>
            </a:r>
            <a:r>
              <a:rPr sz="1500" spc="-5" dirty="0">
                <a:latin typeface="Verdana"/>
                <a:cs typeface="Verdana"/>
              </a:rPr>
              <a:t>the </a:t>
            </a:r>
            <a:r>
              <a:rPr sz="1500" spc="-10" dirty="0">
                <a:latin typeface="Verdana"/>
                <a:cs typeface="Verdana"/>
              </a:rPr>
              <a:t>Education </a:t>
            </a:r>
            <a:r>
              <a:rPr sz="1500" spc="-5" dirty="0">
                <a:latin typeface="Verdana"/>
                <a:cs typeface="Verdana"/>
              </a:rPr>
              <a:t>Amendments </a:t>
            </a:r>
            <a:r>
              <a:rPr sz="1500" dirty="0">
                <a:latin typeface="Verdana"/>
                <a:cs typeface="Verdana"/>
              </a:rPr>
              <a:t>of</a:t>
            </a:r>
            <a:r>
              <a:rPr sz="1500" spc="75" dirty="0">
                <a:latin typeface="Verdana"/>
                <a:cs typeface="Verdana"/>
              </a:rPr>
              <a:t> </a:t>
            </a:r>
            <a:r>
              <a:rPr sz="1500" spc="-10" dirty="0">
                <a:latin typeface="Verdana"/>
                <a:cs typeface="Verdana"/>
              </a:rPr>
              <a:t>1972</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10" dirty="0">
                <a:solidFill>
                  <a:srgbClr val="C00000"/>
                </a:solidFill>
                <a:latin typeface="Verdana"/>
                <a:cs typeface="Verdana"/>
              </a:rPr>
              <a:t>Sex</a:t>
            </a:r>
            <a:endParaRPr sz="1500" dirty="0">
              <a:latin typeface="Verdana"/>
              <a:cs typeface="Verdana"/>
            </a:endParaRPr>
          </a:p>
          <a:p>
            <a:pPr>
              <a:lnSpc>
                <a:spcPct val="100000"/>
              </a:lnSpc>
              <a:spcBef>
                <a:spcPts val="5"/>
              </a:spcBef>
              <a:buClr>
                <a:srgbClr val="C00000"/>
              </a:buClr>
              <a:buFont typeface="Wingdings"/>
              <a:buChar char=""/>
            </a:pPr>
            <a:endParaRPr sz="2500" dirty="0">
              <a:latin typeface="Times New Roman"/>
              <a:cs typeface="Times New Roman"/>
            </a:endParaRPr>
          </a:p>
          <a:p>
            <a:pPr marL="12700">
              <a:lnSpc>
                <a:spcPct val="100000"/>
              </a:lnSpc>
            </a:pPr>
            <a:r>
              <a:rPr sz="1500" spc="-5" dirty="0">
                <a:latin typeface="Verdana"/>
                <a:cs typeface="Verdana"/>
              </a:rPr>
              <a:t>Age </a:t>
            </a:r>
            <a:r>
              <a:rPr sz="1500" spc="-10" dirty="0">
                <a:latin typeface="Verdana"/>
                <a:cs typeface="Verdana"/>
              </a:rPr>
              <a:t>Discrimination </a:t>
            </a:r>
            <a:r>
              <a:rPr sz="1500" spc="-5" dirty="0">
                <a:latin typeface="Verdana"/>
                <a:cs typeface="Verdana"/>
              </a:rPr>
              <a:t>Act </a:t>
            </a:r>
            <a:r>
              <a:rPr sz="1500" dirty="0">
                <a:latin typeface="Verdana"/>
                <a:cs typeface="Verdana"/>
              </a:rPr>
              <a:t>of</a:t>
            </a:r>
            <a:r>
              <a:rPr sz="1500" spc="55" dirty="0">
                <a:latin typeface="Verdana"/>
                <a:cs typeface="Verdana"/>
              </a:rPr>
              <a:t> </a:t>
            </a:r>
            <a:r>
              <a:rPr sz="1500" spc="-10" dirty="0">
                <a:latin typeface="Verdana"/>
                <a:cs typeface="Verdana"/>
              </a:rPr>
              <a:t>1975</a:t>
            </a:r>
            <a:endParaRPr sz="1500" dirty="0">
              <a:latin typeface="Verdana"/>
              <a:cs typeface="Verdana"/>
            </a:endParaRPr>
          </a:p>
          <a:p>
            <a:pPr marL="584200" indent="-341630">
              <a:lnSpc>
                <a:spcPct val="100000"/>
              </a:lnSpc>
              <a:spcBef>
                <a:spcPts val="540"/>
              </a:spcBef>
              <a:buFont typeface="Wingdings"/>
              <a:buChar char=""/>
              <a:tabLst>
                <a:tab pos="584200" algn="l"/>
                <a:tab pos="584835" algn="l"/>
              </a:tabLst>
            </a:pPr>
            <a:r>
              <a:rPr sz="1500" spc="-5" dirty="0">
                <a:solidFill>
                  <a:srgbClr val="C00000"/>
                </a:solidFill>
                <a:latin typeface="Verdana"/>
                <a:cs typeface="Verdana"/>
              </a:rPr>
              <a:t>Age</a:t>
            </a:r>
            <a:endParaRPr sz="15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98091" y="1159763"/>
            <a:ext cx="6270498" cy="802386"/>
          </a:xfrm>
          <a:prstGeom prst="rect">
            <a:avLst/>
          </a:prstGeom>
          <a:blipFill>
            <a:blip r:embed="rId3"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741677"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3" name="object 13"/>
          <p:cNvSpPr txBox="1"/>
          <p:nvPr/>
        </p:nvSpPr>
        <p:spPr>
          <a:xfrm>
            <a:off x="520700" y="2105161"/>
            <a:ext cx="8112125" cy="3677289"/>
          </a:xfrm>
          <a:prstGeom prst="rect">
            <a:avLst/>
          </a:prstGeom>
        </p:spPr>
        <p:txBody>
          <a:bodyPr vert="horz" wrap="square" lIns="0" tIns="149225" rIns="0" bIns="0" rtlCol="0">
            <a:spAutoFit/>
          </a:bodyPr>
          <a:lstStyle/>
          <a:p>
            <a:pPr marL="12700">
              <a:lnSpc>
                <a:spcPct val="100000"/>
              </a:lnSpc>
              <a:spcBef>
                <a:spcPts val="1175"/>
              </a:spcBef>
            </a:pPr>
            <a:r>
              <a:rPr sz="1800" dirty="0">
                <a:latin typeface="Verdana"/>
                <a:cs typeface="Verdana"/>
              </a:rPr>
              <a:t>7 </a:t>
            </a:r>
            <a:r>
              <a:rPr sz="1800" spc="-5" dirty="0">
                <a:latin typeface="Verdana"/>
                <a:cs typeface="Verdana"/>
              </a:rPr>
              <a:t>CFR Part</a:t>
            </a:r>
            <a:r>
              <a:rPr sz="1800" spc="10" dirty="0">
                <a:latin typeface="Verdana"/>
                <a:cs typeface="Verdana"/>
              </a:rPr>
              <a:t> </a:t>
            </a:r>
            <a:r>
              <a:rPr sz="1800" dirty="0">
                <a:latin typeface="Verdana"/>
                <a:cs typeface="Verdana"/>
              </a:rPr>
              <a:t>15</a:t>
            </a:r>
          </a:p>
          <a:p>
            <a:pPr marL="698500" indent="-289560">
              <a:lnSpc>
                <a:spcPct val="100000"/>
              </a:lnSpc>
              <a:spcBef>
                <a:spcPts val="844"/>
              </a:spcBef>
              <a:buFont typeface="Wingdings"/>
              <a:buChar char=""/>
              <a:tabLst>
                <a:tab pos="698500" algn="l"/>
                <a:tab pos="699135" algn="l"/>
              </a:tabLst>
            </a:pPr>
            <a:r>
              <a:rPr sz="1400" dirty="0">
                <a:solidFill>
                  <a:srgbClr val="FF0000"/>
                </a:solidFill>
                <a:latin typeface="Verdana"/>
                <a:cs typeface="Verdana"/>
              </a:rPr>
              <a:t>Gives USDA agencies </a:t>
            </a:r>
            <a:r>
              <a:rPr sz="1400" spc="-5" dirty="0">
                <a:solidFill>
                  <a:srgbClr val="FF0000"/>
                </a:solidFill>
                <a:latin typeface="Verdana"/>
                <a:cs typeface="Verdana"/>
              </a:rPr>
              <a:t>authority to </a:t>
            </a:r>
            <a:r>
              <a:rPr sz="1400" dirty="0">
                <a:solidFill>
                  <a:srgbClr val="FF0000"/>
                </a:solidFill>
                <a:latin typeface="Verdana"/>
                <a:cs typeface="Verdana"/>
              </a:rPr>
              <a:t>develop Civil </a:t>
            </a:r>
            <a:r>
              <a:rPr sz="1400" spc="-5" dirty="0">
                <a:solidFill>
                  <a:srgbClr val="FF0000"/>
                </a:solidFill>
                <a:latin typeface="Verdana"/>
                <a:cs typeface="Verdana"/>
              </a:rPr>
              <a:t>Rights </a:t>
            </a:r>
            <a:r>
              <a:rPr sz="1400" dirty="0">
                <a:solidFill>
                  <a:srgbClr val="FF0000"/>
                </a:solidFill>
                <a:latin typeface="Verdana"/>
                <a:cs typeface="Verdana"/>
              </a:rPr>
              <a:t>requirements and</a:t>
            </a:r>
            <a:r>
              <a:rPr sz="1400" spc="-100" dirty="0">
                <a:solidFill>
                  <a:srgbClr val="FF0000"/>
                </a:solidFill>
                <a:latin typeface="Verdana"/>
                <a:cs typeface="Verdana"/>
              </a:rPr>
              <a:t> </a:t>
            </a:r>
            <a:r>
              <a:rPr sz="1400" spc="-5" dirty="0">
                <a:solidFill>
                  <a:srgbClr val="FF0000"/>
                </a:solidFill>
                <a:latin typeface="Verdana"/>
                <a:cs typeface="Verdana"/>
              </a:rPr>
              <a:t>prohibits</a:t>
            </a:r>
            <a:endParaRPr sz="1400" dirty="0">
              <a:latin typeface="Verdana"/>
              <a:cs typeface="Verdana"/>
            </a:endParaRPr>
          </a:p>
          <a:p>
            <a:pPr marL="698500">
              <a:lnSpc>
                <a:spcPct val="100000"/>
              </a:lnSpc>
            </a:pPr>
            <a:r>
              <a:rPr sz="1400" dirty="0">
                <a:solidFill>
                  <a:srgbClr val="FF0000"/>
                </a:solidFill>
                <a:latin typeface="Verdana"/>
                <a:cs typeface="Verdana"/>
              </a:rPr>
              <a:t>discrimination in Federally assisted </a:t>
            </a:r>
            <a:r>
              <a:rPr sz="1400" spc="-5" dirty="0">
                <a:solidFill>
                  <a:srgbClr val="FF0000"/>
                </a:solidFill>
                <a:latin typeface="Verdana"/>
                <a:cs typeface="Verdana"/>
              </a:rPr>
              <a:t>programs </a:t>
            </a:r>
            <a:r>
              <a:rPr sz="1400" dirty="0">
                <a:solidFill>
                  <a:srgbClr val="FF0000"/>
                </a:solidFill>
                <a:latin typeface="Verdana"/>
                <a:cs typeface="Verdana"/>
              </a:rPr>
              <a:t>or</a:t>
            </a:r>
            <a:r>
              <a:rPr sz="1400" spc="-185" dirty="0">
                <a:solidFill>
                  <a:srgbClr val="FF0000"/>
                </a:solidFill>
                <a:latin typeface="Verdana"/>
                <a:cs typeface="Verdana"/>
              </a:rPr>
              <a:t> </a:t>
            </a:r>
            <a:r>
              <a:rPr sz="1400" dirty="0">
                <a:solidFill>
                  <a:srgbClr val="FF0000"/>
                </a:solidFill>
                <a:latin typeface="Verdana"/>
                <a:cs typeface="Verdana"/>
              </a:rPr>
              <a:t>activities</a:t>
            </a:r>
            <a:endParaRPr sz="1400" dirty="0">
              <a:latin typeface="Verdana"/>
              <a:cs typeface="Verdana"/>
            </a:endParaRPr>
          </a:p>
          <a:p>
            <a:pPr>
              <a:lnSpc>
                <a:spcPct val="100000"/>
              </a:lnSpc>
              <a:spcBef>
                <a:spcPts val="5"/>
              </a:spcBef>
            </a:pPr>
            <a:endParaRPr sz="2050" dirty="0">
              <a:latin typeface="Times New Roman"/>
              <a:cs typeface="Times New Roman"/>
            </a:endParaRPr>
          </a:p>
          <a:p>
            <a:pPr marL="12700">
              <a:lnSpc>
                <a:spcPct val="100000"/>
              </a:lnSpc>
            </a:pPr>
            <a:r>
              <a:rPr sz="1800" dirty="0">
                <a:latin typeface="Verdana"/>
                <a:cs typeface="Verdana"/>
              </a:rPr>
              <a:t>7 </a:t>
            </a:r>
            <a:r>
              <a:rPr sz="1800" spc="-5" dirty="0">
                <a:latin typeface="Verdana"/>
                <a:cs typeface="Verdana"/>
              </a:rPr>
              <a:t>CFR Part 16, </a:t>
            </a:r>
            <a:r>
              <a:rPr sz="1800" dirty="0">
                <a:latin typeface="Verdana"/>
                <a:cs typeface="Verdana"/>
              </a:rPr>
              <a:t>“Equal </a:t>
            </a:r>
            <a:r>
              <a:rPr sz="1800" spc="-5" dirty="0">
                <a:latin typeface="Verdana"/>
                <a:cs typeface="Verdana"/>
              </a:rPr>
              <a:t>Opportunity </a:t>
            </a:r>
            <a:r>
              <a:rPr sz="1800" dirty="0">
                <a:latin typeface="Verdana"/>
                <a:cs typeface="Verdana"/>
              </a:rPr>
              <a:t>for </a:t>
            </a:r>
            <a:r>
              <a:rPr sz="1800" spc="-5" dirty="0">
                <a:latin typeface="Verdana"/>
                <a:cs typeface="Verdana"/>
              </a:rPr>
              <a:t>Religious</a:t>
            </a:r>
            <a:r>
              <a:rPr sz="1800" spc="80" dirty="0">
                <a:latin typeface="Verdana"/>
                <a:cs typeface="Verdana"/>
              </a:rPr>
              <a:t> </a:t>
            </a:r>
            <a:r>
              <a:rPr sz="1800" spc="-5" dirty="0">
                <a:latin typeface="Verdana"/>
                <a:cs typeface="Verdana"/>
              </a:rPr>
              <a:t>Organizations”</a:t>
            </a:r>
            <a:endParaRPr sz="1800" dirty="0">
              <a:latin typeface="Verdana"/>
              <a:cs typeface="Verdana"/>
            </a:endParaRPr>
          </a:p>
          <a:p>
            <a:pPr marL="698500" indent="-289560">
              <a:lnSpc>
                <a:spcPct val="100000"/>
              </a:lnSpc>
              <a:spcBef>
                <a:spcPts val="900"/>
              </a:spcBef>
              <a:buFont typeface="Wingdings"/>
              <a:buChar char=""/>
              <a:tabLst>
                <a:tab pos="698500" algn="l"/>
                <a:tab pos="699135" algn="l"/>
              </a:tabLst>
            </a:pPr>
            <a:r>
              <a:rPr sz="1500" spc="-5" dirty="0">
                <a:solidFill>
                  <a:srgbClr val="FF0000"/>
                </a:solidFill>
                <a:latin typeface="Verdana"/>
                <a:cs typeface="Verdana"/>
              </a:rPr>
              <a:t>Gives equal footing to </a:t>
            </a:r>
            <a:r>
              <a:rPr sz="1500" spc="-10" dirty="0">
                <a:solidFill>
                  <a:srgbClr val="FF0000"/>
                </a:solidFill>
                <a:latin typeface="Verdana"/>
                <a:cs typeface="Verdana"/>
              </a:rPr>
              <a:t>religiously affiliated</a:t>
            </a:r>
            <a:r>
              <a:rPr sz="1500" spc="140" dirty="0">
                <a:solidFill>
                  <a:srgbClr val="FF0000"/>
                </a:solidFill>
                <a:latin typeface="Verdana"/>
                <a:cs typeface="Verdana"/>
              </a:rPr>
              <a:t> </a:t>
            </a:r>
            <a:r>
              <a:rPr sz="1500" spc="-10" dirty="0">
                <a:solidFill>
                  <a:srgbClr val="FF0000"/>
                </a:solidFill>
                <a:latin typeface="Verdana"/>
                <a:cs typeface="Verdana"/>
              </a:rPr>
              <a:t>organizations</a:t>
            </a:r>
            <a:endParaRPr sz="1500" dirty="0">
              <a:latin typeface="Verdana"/>
              <a:cs typeface="Verdana"/>
            </a:endParaRPr>
          </a:p>
          <a:p>
            <a:pPr>
              <a:lnSpc>
                <a:spcPct val="100000"/>
              </a:lnSpc>
              <a:spcBef>
                <a:spcPts val="45"/>
              </a:spcBef>
            </a:pPr>
            <a:endParaRPr sz="2050" dirty="0">
              <a:latin typeface="Times New Roman"/>
              <a:cs typeface="Times New Roman"/>
            </a:endParaRPr>
          </a:p>
          <a:p>
            <a:pPr marL="12700">
              <a:lnSpc>
                <a:spcPct val="100000"/>
              </a:lnSpc>
            </a:pPr>
            <a:endParaRPr lang="en-US" sz="2050" spc="-5" dirty="0">
              <a:latin typeface="Verdana"/>
              <a:cs typeface="Verdana"/>
            </a:endParaRPr>
          </a:p>
          <a:p>
            <a:pPr marL="12700">
              <a:lnSpc>
                <a:spcPct val="100000"/>
              </a:lnSpc>
            </a:pPr>
            <a:r>
              <a:rPr lang="en-US" sz="1800" spc="-5" dirty="0">
                <a:latin typeface="Verdana"/>
                <a:cs typeface="Verdana"/>
              </a:rPr>
              <a:t>7 CFR Parts 250 and 251 (TEFAP)</a:t>
            </a:r>
            <a:endParaRPr sz="1800" dirty="0">
              <a:latin typeface="Verdana"/>
              <a:cs typeface="Verdana"/>
            </a:endParaRPr>
          </a:p>
          <a:p>
            <a:pPr>
              <a:lnSpc>
                <a:spcPct val="100000"/>
              </a:lnSpc>
              <a:spcBef>
                <a:spcPts val="45"/>
              </a:spcBef>
            </a:pPr>
            <a:endParaRPr sz="2050" dirty="0">
              <a:latin typeface="Times New Roman"/>
              <a:cs typeface="Times New Roman"/>
            </a:endParaRPr>
          </a:p>
          <a:p>
            <a:pPr marL="13970" marR="5080" indent="-1905">
              <a:lnSpc>
                <a:spcPct val="100000"/>
              </a:lnSpc>
            </a:pPr>
            <a:r>
              <a:rPr sz="1800" dirty="0">
                <a:latin typeface="Verdana"/>
                <a:cs typeface="Verdana"/>
              </a:rPr>
              <a:t>Sections </a:t>
            </a:r>
            <a:r>
              <a:rPr sz="1800" spc="-5" dirty="0">
                <a:latin typeface="Verdana"/>
                <a:cs typeface="Verdana"/>
              </a:rPr>
              <a:t>4(a) </a:t>
            </a:r>
            <a:r>
              <a:rPr sz="1800" dirty="0">
                <a:latin typeface="Verdana"/>
                <a:cs typeface="Verdana"/>
              </a:rPr>
              <a:t>and 5 of </a:t>
            </a:r>
            <a:r>
              <a:rPr sz="1800" spc="-5" dirty="0">
                <a:latin typeface="Verdana"/>
                <a:cs typeface="Verdana"/>
              </a:rPr>
              <a:t>the Agriculture </a:t>
            </a:r>
            <a:r>
              <a:rPr sz="1800" dirty="0">
                <a:latin typeface="Verdana"/>
                <a:cs typeface="Verdana"/>
              </a:rPr>
              <a:t>and </a:t>
            </a:r>
            <a:r>
              <a:rPr sz="1800" spc="-5" dirty="0">
                <a:latin typeface="Verdana"/>
                <a:cs typeface="Verdana"/>
              </a:rPr>
              <a:t>Consumer Protection </a:t>
            </a:r>
            <a:r>
              <a:rPr sz="1800" dirty="0">
                <a:latin typeface="Verdana"/>
                <a:cs typeface="Verdana"/>
              </a:rPr>
              <a:t>Act of  </a:t>
            </a:r>
            <a:r>
              <a:rPr sz="1800" spc="-5" dirty="0">
                <a:latin typeface="Verdana"/>
                <a:cs typeface="Verdana"/>
              </a:rPr>
              <a:t>1973 (Public </a:t>
            </a:r>
            <a:r>
              <a:rPr sz="1800" dirty="0">
                <a:latin typeface="Verdana"/>
                <a:cs typeface="Verdana"/>
              </a:rPr>
              <a:t>Law </a:t>
            </a:r>
            <a:r>
              <a:rPr sz="1800" spc="-5" dirty="0">
                <a:latin typeface="Verdana"/>
                <a:cs typeface="Verdana"/>
              </a:rPr>
              <a:t>93-86), </a:t>
            </a:r>
            <a:r>
              <a:rPr sz="1800" dirty="0">
                <a:latin typeface="Verdana"/>
                <a:cs typeface="Verdana"/>
              </a:rPr>
              <a:t>as </a:t>
            </a:r>
            <a:r>
              <a:rPr sz="1800" spc="-5" dirty="0">
                <a:latin typeface="Verdana"/>
                <a:cs typeface="Verdana"/>
              </a:rPr>
              <a:t>amended</a:t>
            </a:r>
            <a:r>
              <a:rPr sz="1800" spc="80" dirty="0">
                <a:latin typeface="Verdana"/>
                <a:cs typeface="Verdana"/>
              </a:rPr>
              <a:t> </a:t>
            </a:r>
            <a:r>
              <a:rPr sz="1800" spc="-5" dirty="0">
                <a:latin typeface="Verdana"/>
                <a:cs typeface="Verdana"/>
              </a:rPr>
              <a:t>(CSFP)</a:t>
            </a:r>
            <a:endParaRPr sz="18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20367" y="1159763"/>
            <a:ext cx="62704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4970"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3" name="object 13"/>
          <p:cNvSpPr txBox="1"/>
          <p:nvPr/>
        </p:nvSpPr>
        <p:spPr>
          <a:xfrm>
            <a:off x="627380" y="2074290"/>
            <a:ext cx="8080375" cy="3501390"/>
          </a:xfrm>
          <a:prstGeom prst="rect">
            <a:avLst/>
          </a:prstGeom>
        </p:spPr>
        <p:txBody>
          <a:bodyPr vert="horz" wrap="square" lIns="0" tIns="88900" rIns="0" bIns="0" rtlCol="0">
            <a:spAutoFit/>
          </a:bodyPr>
          <a:lstStyle/>
          <a:p>
            <a:pPr marL="12700">
              <a:lnSpc>
                <a:spcPct val="100000"/>
              </a:lnSpc>
              <a:spcBef>
                <a:spcPts val="700"/>
              </a:spcBef>
            </a:pPr>
            <a:r>
              <a:rPr sz="1800" spc="-5" dirty="0">
                <a:latin typeface="Verdana"/>
                <a:cs typeface="Verdana"/>
              </a:rPr>
              <a:t>28 CFR Part</a:t>
            </a:r>
            <a:r>
              <a:rPr sz="1800" spc="30" dirty="0">
                <a:latin typeface="Verdana"/>
                <a:cs typeface="Verdana"/>
              </a:rPr>
              <a:t> </a:t>
            </a:r>
            <a:r>
              <a:rPr sz="1800" spc="-5" dirty="0">
                <a:latin typeface="Verdana"/>
                <a:cs typeface="Verdana"/>
              </a:rPr>
              <a:t>35</a:t>
            </a:r>
            <a:endParaRPr sz="1800" dirty="0">
              <a:latin typeface="Verdana"/>
              <a:cs typeface="Verdana"/>
            </a:endParaRPr>
          </a:p>
          <a:p>
            <a:pPr marL="611505" indent="-342900">
              <a:lnSpc>
                <a:spcPct val="100000"/>
              </a:lnSpc>
              <a:spcBef>
                <a:spcPts val="600"/>
              </a:spcBef>
              <a:buFont typeface="Wingdings"/>
              <a:buChar char=""/>
              <a:tabLst>
                <a:tab pos="611505" algn="l"/>
                <a:tab pos="612140" algn="l"/>
              </a:tabLst>
            </a:pPr>
            <a:r>
              <a:rPr sz="1800" spc="-5" dirty="0">
                <a:solidFill>
                  <a:srgbClr val="FF0000"/>
                </a:solidFill>
                <a:latin typeface="Verdana"/>
                <a:cs typeface="Verdana"/>
              </a:rPr>
              <a:t>Covers </a:t>
            </a:r>
            <a:r>
              <a:rPr sz="1800" dirty="0">
                <a:solidFill>
                  <a:srgbClr val="FF0000"/>
                </a:solidFill>
                <a:latin typeface="Verdana"/>
                <a:cs typeface="Verdana"/>
              </a:rPr>
              <a:t>nondiscrimination on </a:t>
            </a:r>
            <a:r>
              <a:rPr sz="1800" spc="-5" dirty="0">
                <a:solidFill>
                  <a:srgbClr val="FF0000"/>
                </a:solidFill>
                <a:latin typeface="Verdana"/>
                <a:cs typeface="Verdana"/>
              </a:rPr>
              <a:t>the basis </a:t>
            </a:r>
            <a:r>
              <a:rPr sz="1800" dirty="0">
                <a:solidFill>
                  <a:srgbClr val="FF0000"/>
                </a:solidFill>
                <a:latin typeface="Verdana"/>
                <a:cs typeface="Verdana"/>
              </a:rPr>
              <a:t>of </a:t>
            </a:r>
            <a:r>
              <a:rPr sz="1800" spc="-5" dirty="0">
                <a:solidFill>
                  <a:srgbClr val="FF0000"/>
                </a:solidFill>
                <a:latin typeface="Verdana"/>
                <a:cs typeface="Verdana"/>
              </a:rPr>
              <a:t>disability by</a:t>
            </a:r>
            <a:r>
              <a:rPr sz="1800" spc="30" dirty="0">
                <a:solidFill>
                  <a:srgbClr val="FF0000"/>
                </a:solidFill>
                <a:latin typeface="Verdana"/>
                <a:cs typeface="Verdana"/>
              </a:rPr>
              <a:t> </a:t>
            </a:r>
            <a:r>
              <a:rPr sz="1800" spc="-5" dirty="0">
                <a:solidFill>
                  <a:srgbClr val="FF0000"/>
                </a:solidFill>
                <a:latin typeface="Verdana"/>
                <a:cs typeface="Verdana"/>
              </a:rPr>
              <a:t>State/local</a:t>
            </a:r>
            <a:endParaRPr sz="1800" dirty="0">
              <a:latin typeface="Verdana"/>
              <a:cs typeface="Verdana"/>
            </a:endParaRPr>
          </a:p>
          <a:p>
            <a:pPr marL="611505">
              <a:lnSpc>
                <a:spcPct val="100000"/>
              </a:lnSpc>
            </a:pPr>
            <a:r>
              <a:rPr sz="1800" spc="-5" dirty="0">
                <a:solidFill>
                  <a:srgbClr val="FF0000"/>
                </a:solidFill>
                <a:latin typeface="Verdana"/>
                <a:cs typeface="Verdana"/>
              </a:rPr>
              <a:t>governments</a:t>
            </a:r>
            <a:endParaRPr sz="1800" dirty="0">
              <a:latin typeface="Verdana"/>
              <a:cs typeface="Verdana"/>
            </a:endParaRPr>
          </a:p>
          <a:p>
            <a:pPr>
              <a:lnSpc>
                <a:spcPct val="100000"/>
              </a:lnSpc>
              <a:spcBef>
                <a:spcPts val="25"/>
              </a:spcBef>
            </a:pPr>
            <a:endParaRPr sz="2900" dirty="0">
              <a:latin typeface="Times New Roman"/>
              <a:cs typeface="Times New Roman"/>
            </a:endParaRPr>
          </a:p>
          <a:p>
            <a:pPr marL="12700" marR="283210">
              <a:lnSpc>
                <a:spcPct val="100000"/>
              </a:lnSpc>
              <a:tabLst>
                <a:tab pos="3910965" algn="l"/>
              </a:tabLst>
            </a:pPr>
            <a:r>
              <a:rPr sz="1800" spc="-5" dirty="0">
                <a:latin typeface="Verdana"/>
                <a:cs typeface="Verdana"/>
              </a:rPr>
              <a:t>Executive Order 13166 </a:t>
            </a:r>
            <a:r>
              <a:rPr sz="1800" dirty="0">
                <a:latin typeface="Verdana"/>
                <a:cs typeface="Verdana"/>
              </a:rPr>
              <a:t>- </a:t>
            </a:r>
            <a:r>
              <a:rPr sz="1800" spc="-5" dirty="0">
                <a:latin typeface="Verdana"/>
                <a:cs typeface="Verdana"/>
              </a:rPr>
              <a:t>"Improving Access to Services </a:t>
            </a:r>
            <a:r>
              <a:rPr sz="1800" dirty="0">
                <a:latin typeface="Verdana"/>
                <a:cs typeface="Verdana"/>
              </a:rPr>
              <a:t>for </a:t>
            </a:r>
            <a:r>
              <a:rPr sz="1800" spc="-5" dirty="0">
                <a:latin typeface="Verdana"/>
                <a:cs typeface="Verdana"/>
              </a:rPr>
              <a:t>Persons  </a:t>
            </a:r>
            <a:r>
              <a:rPr sz="1800" dirty="0">
                <a:latin typeface="Verdana"/>
                <a:cs typeface="Verdana"/>
              </a:rPr>
              <a:t>with </a:t>
            </a:r>
            <a:r>
              <a:rPr sz="1800" spc="-5" dirty="0">
                <a:latin typeface="Verdana"/>
                <a:cs typeface="Verdana"/>
              </a:rPr>
              <a:t>Limited</a:t>
            </a:r>
            <a:r>
              <a:rPr sz="1800" spc="50" dirty="0">
                <a:latin typeface="Verdana"/>
                <a:cs typeface="Verdana"/>
              </a:rPr>
              <a:t> </a:t>
            </a:r>
            <a:r>
              <a:rPr sz="1800" spc="-5" dirty="0">
                <a:latin typeface="Verdana"/>
                <a:cs typeface="Verdana"/>
              </a:rPr>
              <a:t>English</a:t>
            </a:r>
            <a:r>
              <a:rPr sz="1800" spc="25" dirty="0">
                <a:latin typeface="Verdana"/>
                <a:cs typeface="Verdana"/>
              </a:rPr>
              <a:t> </a:t>
            </a:r>
            <a:r>
              <a:rPr sz="1800" spc="-5" dirty="0">
                <a:latin typeface="Verdana"/>
                <a:cs typeface="Verdana"/>
              </a:rPr>
              <a:t>Proficiency"	(August 11,</a:t>
            </a:r>
            <a:r>
              <a:rPr sz="1800" spc="5" dirty="0">
                <a:latin typeface="Verdana"/>
                <a:cs typeface="Verdana"/>
              </a:rPr>
              <a:t> </a:t>
            </a:r>
            <a:r>
              <a:rPr sz="1800" spc="-5" dirty="0">
                <a:latin typeface="Verdana"/>
                <a:cs typeface="Verdana"/>
              </a:rPr>
              <a:t>2000)</a:t>
            </a:r>
            <a:endParaRPr sz="1800" dirty="0">
              <a:latin typeface="Verdana"/>
              <a:cs typeface="Verdana"/>
            </a:endParaRPr>
          </a:p>
          <a:p>
            <a:pPr>
              <a:lnSpc>
                <a:spcPct val="100000"/>
              </a:lnSpc>
              <a:spcBef>
                <a:spcPts val="30"/>
              </a:spcBef>
            </a:pPr>
            <a:endParaRPr sz="2900" dirty="0">
              <a:latin typeface="Times New Roman"/>
              <a:cs typeface="Times New Roman"/>
            </a:endParaRPr>
          </a:p>
          <a:p>
            <a:pPr marL="12700" marR="330200">
              <a:lnSpc>
                <a:spcPct val="100000"/>
              </a:lnSpc>
            </a:pPr>
            <a:r>
              <a:rPr sz="1800" spc="-5" dirty="0">
                <a:latin typeface="Verdana"/>
                <a:cs typeface="Verdana"/>
              </a:rPr>
              <a:t>“Guidance to Federal </a:t>
            </a:r>
            <a:r>
              <a:rPr sz="1800" dirty="0">
                <a:latin typeface="Verdana"/>
                <a:cs typeface="Verdana"/>
              </a:rPr>
              <a:t>Financial Assistance </a:t>
            </a:r>
            <a:r>
              <a:rPr sz="1800" spc="-5" dirty="0">
                <a:latin typeface="Verdana"/>
                <a:cs typeface="Verdana"/>
              </a:rPr>
              <a:t>Recipients Regarding the  Title </a:t>
            </a:r>
            <a:r>
              <a:rPr sz="1800" dirty="0">
                <a:latin typeface="Verdana"/>
                <a:cs typeface="Verdana"/>
              </a:rPr>
              <a:t>VI </a:t>
            </a:r>
            <a:r>
              <a:rPr sz="1800" spc="-5" dirty="0">
                <a:latin typeface="Verdana"/>
                <a:cs typeface="Verdana"/>
              </a:rPr>
              <a:t>Prohibition </a:t>
            </a:r>
            <a:r>
              <a:rPr sz="1800" dirty="0">
                <a:latin typeface="Verdana"/>
                <a:cs typeface="Verdana"/>
              </a:rPr>
              <a:t>Against </a:t>
            </a:r>
            <a:r>
              <a:rPr sz="1800" spc="-5" dirty="0">
                <a:latin typeface="Verdana"/>
                <a:cs typeface="Verdana"/>
              </a:rPr>
              <a:t>National Origin </a:t>
            </a:r>
            <a:r>
              <a:rPr sz="1800" dirty="0">
                <a:latin typeface="Verdana"/>
                <a:cs typeface="Verdana"/>
              </a:rPr>
              <a:t>Discrimination </a:t>
            </a:r>
            <a:r>
              <a:rPr sz="1800" spc="-5" dirty="0">
                <a:latin typeface="Verdana"/>
                <a:cs typeface="Verdana"/>
              </a:rPr>
              <a:t>Affecting  Persons With Limited English Proficiency” (79 Fed. </a:t>
            </a:r>
            <a:r>
              <a:rPr sz="1800" spc="-10" dirty="0">
                <a:latin typeface="Verdana"/>
                <a:cs typeface="Verdana"/>
              </a:rPr>
              <a:t>Reg. </a:t>
            </a:r>
            <a:r>
              <a:rPr sz="1800" spc="-5" dirty="0">
                <a:latin typeface="Verdana"/>
                <a:cs typeface="Verdana"/>
              </a:rPr>
              <a:t>No, 229,  Friday, November </a:t>
            </a:r>
            <a:r>
              <a:rPr sz="1800" spc="-10" dirty="0">
                <a:latin typeface="Verdana"/>
                <a:cs typeface="Verdana"/>
              </a:rPr>
              <a:t>28, 2014) </a:t>
            </a:r>
            <a:r>
              <a:rPr sz="1800" dirty="0">
                <a:solidFill>
                  <a:srgbClr val="FF0000"/>
                </a:solidFill>
                <a:latin typeface="Verdana"/>
                <a:cs typeface="Verdana"/>
              </a:rPr>
              <a:t>USDA </a:t>
            </a:r>
            <a:r>
              <a:rPr sz="1800" spc="-5" dirty="0">
                <a:solidFill>
                  <a:srgbClr val="FF0000"/>
                </a:solidFill>
                <a:latin typeface="Verdana"/>
                <a:cs typeface="Verdana"/>
              </a:rPr>
              <a:t>LEP Policy</a:t>
            </a:r>
            <a:r>
              <a:rPr sz="1800" spc="80" dirty="0">
                <a:solidFill>
                  <a:srgbClr val="FF0000"/>
                </a:solidFill>
                <a:latin typeface="Verdana"/>
                <a:cs typeface="Verdana"/>
              </a:rPr>
              <a:t> </a:t>
            </a:r>
            <a:r>
              <a:rPr sz="1800" spc="-5" dirty="0">
                <a:solidFill>
                  <a:srgbClr val="FF0000"/>
                </a:solidFill>
                <a:latin typeface="Verdana"/>
                <a:cs typeface="Verdana"/>
              </a:rPr>
              <a:t>Guidance</a:t>
            </a:r>
            <a:endParaRPr sz="18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0120" y="752602"/>
            <a:ext cx="29184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United States Department </a:t>
            </a:r>
            <a:r>
              <a:rPr sz="1200" b="1" dirty="0">
                <a:solidFill>
                  <a:srgbClr val="FFFFFF"/>
                </a:solidFill>
                <a:latin typeface="Arial"/>
                <a:cs typeface="Arial"/>
              </a:rPr>
              <a:t>of</a:t>
            </a:r>
            <a:r>
              <a:rPr sz="1200" b="1" spc="-45" dirty="0">
                <a:solidFill>
                  <a:srgbClr val="FFFFFF"/>
                </a:solidFill>
                <a:latin typeface="Arial"/>
                <a:cs typeface="Arial"/>
              </a:rPr>
              <a:t> </a:t>
            </a:r>
            <a:r>
              <a:rPr sz="1200" b="1" spc="-5" dirty="0">
                <a:solidFill>
                  <a:srgbClr val="FFFFFF"/>
                </a:solidFill>
                <a:latin typeface="Arial"/>
                <a:cs typeface="Arial"/>
              </a:rPr>
              <a:t>Agriculture</a:t>
            </a:r>
            <a:endParaRPr sz="1200" dirty="0">
              <a:latin typeface="Arial"/>
              <a:cs typeface="Arial"/>
            </a:endParaRPr>
          </a:p>
        </p:txBody>
      </p:sp>
      <p:sp>
        <p:nvSpPr>
          <p:cNvPr id="3" name="object 3"/>
          <p:cNvSpPr/>
          <p:nvPr/>
        </p:nvSpPr>
        <p:spPr>
          <a:xfrm>
            <a:off x="471330" y="166512"/>
            <a:ext cx="267335" cy="324485"/>
          </a:xfrm>
          <a:custGeom>
            <a:avLst/>
            <a:gdLst/>
            <a:ahLst/>
            <a:cxnLst/>
            <a:rect l="l" t="t" r="r" b="b"/>
            <a:pathLst>
              <a:path w="267334" h="324484">
                <a:moveTo>
                  <a:pt x="90386" y="0"/>
                </a:moveTo>
                <a:lnTo>
                  <a:pt x="0" y="0"/>
                </a:lnTo>
                <a:lnTo>
                  <a:pt x="5900" y="3417"/>
                </a:lnTo>
                <a:lnTo>
                  <a:pt x="11047" y="7766"/>
                </a:lnTo>
                <a:lnTo>
                  <a:pt x="14687" y="13238"/>
                </a:lnTo>
                <a:lnTo>
                  <a:pt x="16068" y="20027"/>
                </a:lnTo>
                <a:lnTo>
                  <a:pt x="16068" y="216277"/>
                </a:lnTo>
                <a:lnTo>
                  <a:pt x="27900" y="267814"/>
                </a:lnTo>
                <a:lnTo>
                  <a:pt x="57998" y="301143"/>
                </a:lnTo>
                <a:lnTo>
                  <a:pt x="98264" y="319077"/>
                </a:lnTo>
                <a:lnTo>
                  <a:pt x="140600" y="324429"/>
                </a:lnTo>
                <a:lnTo>
                  <a:pt x="185292" y="318171"/>
                </a:lnTo>
                <a:lnTo>
                  <a:pt x="220945" y="298396"/>
                </a:lnTo>
                <a:lnTo>
                  <a:pt x="222308" y="296386"/>
                </a:lnTo>
                <a:lnTo>
                  <a:pt x="148634" y="296386"/>
                </a:lnTo>
                <a:lnTo>
                  <a:pt x="111915" y="288690"/>
                </a:lnTo>
                <a:lnTo>
                  <a:pt x="89883" y="269358"/>
                </a:lnTo>
                <a:lnTo>
                  <a:pt x="79150" y="244018"/>
                </a:lnTo>
                <a:lnTo>
                  <a:pt x="76325" y="218301"/>
                </a:lnTo>
                <a:lnTo>
                  <a:pt x="76325" y="10013"/>
                </a:lnTo>
                <a:lnTo>
                  <a:pt x="84359" y="4021"/>
                </a:lnTo>
                <a:lnTo>
                  <a:pt x="90386" y="0"/>
                </a:lnTo>
                <a:close/>
              </a:path>
              <a:path w="267334" h="324484">
                <a:moveTo>
                  <a:pt x="267135" y="0"/>
                </a:moveTo>
                <a:lnTo>
                  <a:pt x="212910" y="0"/>
                </a:lnTo>
                <a:lnTo>
                  <a:pt x="218936" y="4021"/>
                </a:lnTo>
                <a:lnTo>
                  <a:pt x="224961" y="10013"/>
                </a:lnTo>
                <a:lnTo>
                  <a:pt x="224961" y="214280"/>
                </a:lnTo>
                <a:lnTo>
                  <a:pt x="220944" y="246546"/>
                </a:lnTo>
                <a:lnTo>
                  <a:pt x="207888" y="272610"/>
                </a:lnTo>
                <a:lnTo>
                  <a:pt x="184287" y="290036"/>
                </a:lnTo>
                <a:lnTo>
                  <a:pt x="148634" y="296386"/>
                </a:lnTo>
                <a:lnTo>
                  <a:pt x="222308" y="296386"/>
                </a:lnTo>
                <a:lnTo>
                  <a:pt x="244546" y="263601"/>
                </a:lnTo>
                <a:lnTo>
                  <a:pt x="253082" y="212282"/>
                </a:lnTo>
                <a:lnTo>
                  <a:pt x="255090" y="20027"/>
                </a:lnTo>
                <a:lnTo>
                  <a:pt x="255090" y="10013"/>
                </a:lnTo>
                <a:lnTo>
                  <a:pt x="259107" y="4021"/>
                </a:lnTo>
                <a:lnTo>
                  <a:pt x="267135" y="0"/>
                </a:lnTo>
                <a:close/>
              </a:path>
            </a:pathLst>
          </a:custGeom>
          <a:solidFill>
            <a:srgbClr val="FFFFFF"/>
          </a:solidFill>
        </p:spPr>
        <p:txBody>
          <a:bodyPr wrap="square" lIns="0" tIns="0" rIns="0" bIns="0" rtlCol="0"/>
          <a:lstStyle/>
          <a:p>
            <a:endParaRPr dirty="0"/>
          </a:p>
        </p:txBody>
      </p:sp>
      <p:sp>
        <p:nvSpPr>
          <p:cNvPr id="4" name="object 4"/>
          <p:cNvSpPr/>
          <p:nvPr/>
        </p:nvSpPr>
        <p:spPr>
          <a:xfrm>
            <a:off x="760571" y="160519"/>
            <a:ext cx="203200" cy="330835"/>
          </a:xfrm>
          <a:custGeom>
            <a:avLst/>
            <a:gdLst/>
            <a:ahLst/>
            <a:cxnLst/>
            <a:rect l="l" t="t" r="r" b="b"/>
            <a:pathLst>
              <a:path w="203200" h="330834">
                <a:moveTo>
                  <a:pt x="0" y="228288"/>
                </a:moveTo>
                <a:lnTo>
                  <a:pt x="2007" y="306399"/>
                </a:lnTo>
                <a:lnTo>
                  <a:pt x="37400" y="321406"/>
                </a:lnTo>
                <a:lnTo>
                  <a:pt x="92383" y="330421"/>
                </a:lnTo>
                <a:lnTo>
                  <a:pt x="134224" y="323224"/>
                </a:lnTo>
                <a:lnTo>
                  <a:pt x="166884" y="304375"/>
                </a:lnTo>
                <a:lnTo>
                  <a:pt x="86362" y="304375"/>
                </a:lnTo>
                <a:lnTo>
                  <a:pt x="53945" y="296992"/>
                </a:lnTo>
                <a:lnTo>
                  <a:pt x="28869" y="278346"/>
                </a:lnTo>
                <a:lnTo>
                  <a:pt x="10949" y="253693"/>
                </a:lnTo>
                <a:lnTo>
                  <a:pt x="0" y="228288"/>
                </a:lnTo>
                <a:close/>
              </a:path>
              <a:path w="203200" h="330834">
                <a:moveTo>
                  <a:pt x="104453" y="0"/>
                </a:moveTo>
                <a:lnTo>
                  <a:pt x="69794" y="5066"/>
                </a:lnTo>
                <a:lnTo>
                  <a:pt x="36650" y="21019"/>
                </a:lnTo>
                <a:lnTo>
                  <a:pt x="11797" y="48986"/>
                </a:lnTo>
                <a:lnTo>
                  <a:pt x="2007" y="90095"/>
                </a:lnTo>
                <a:lnTo>
                  <a:pt x="5520" y="115071"/>
                </a:lnTo>
                <a:lnTo>
                  <a:pt x="16565" y="136664"/>
                </a:lnTo>
                <a:lnTo>
                  <a:pt x="35900" y="156005"/>
                </a:lnTo>
                <a:lnTo>
                  <a:pt x="64283" y="174225"/>
                </a:lnTo>
                <a:lnTo>
                  <a:pt x="94943" y="189742"/>
                </a:lnTo>
                <a:lnTo>
                  <a:pt x="121273" y="203760"/>
                </a:lnTo>
                <a:lnTo>
                  <a:pt x="139695" y="221533"/>
                </a:lnTo>
                <a:lnTo>
                  <a:pt x="146630" y="248315"/>
                </a:lnTo>
                <a:lnTo>
                  <a:pt x="143709" y="267209"/>
                </a:lnTo>
                <a:lnTo>
                  <a:pt x="133818" y="285353"/>
                </a:lnTo>
                <a:lnTo>
                  <a:pt x="115266" y="298994"/>
                </a:lnTo>
                <a:lnTo>
                  <a:pt x="86362" y="304375"/>
                </a:lnTo>
                <a:lnTo>
                  <a:pt x="166884" y="304375"/>
                </a:lnTo>
                <a:lnTo>
                  <a:pt x="169469" y="302884"/>
                </a:lnTo>
                <a:lnTo>
                  <a:pt x="193789" y="271279"/>
                </a:lnTo>
                <a:lnTo>
                  <a:pt x="202858" y="230285"/>
                </a:lnTo>
                <a:lnTo>
                  <a:pt x="194950" y="190423"/>
                </a:lnTo>
                <a:lnTo>
                  <a:pt x="174239" y="163699"/>
                </a:lnTo>
                <a:lnTo>
                  <a:pt x="145243" y="145234"/>
                </a:lnTo>
                <a:lnTo>
                  <a:pt x="112482" y="130150"/>
                </a:lnTo>
                <a:lnTo>
                  <a:pt x="83797" y="116257"/>
                </a:lnTo>
                <a:lnTo>
                  <a:pt x="63771" y="103118"/>
                </a:lnTo>
                <a:lnTo>
                  <a:pt x="52029" y="88481"/>
                </a:lnTo>
                <a:lnTo>
                  <a:pt x="48198" y="70095"/>
                </a:lnTo>
                <a:lnTo>
                  <a:pt x="50959" y="54447"/>
                </a:lnTo>
                <a:lnTo>
                  <a:pt x="59743" y="39548"/>
                </a:lnTo>
                <a:lnTo>
                  <a:pt x="75307" y="28404"/>
                </a:lnTo>
                <a:lnTo>
                  <a:pt x="98405" y="24021"/>
                </a:lnTo>
                <a:lnTo>
                  <a:pt x="174905" y="24021"/>
                </a:lnTo>
                <a:lnTo>
                  <a:pt x="174731" y="18003"/>
                </a:lnTo>
                <a:lnTo>
                  <a:pt x="155847" y="9280"/>
                </a:lnTo>
                <a:lnTo>
                  <a:pt x="136581" y="3748"/>
                </a:lnTo>
                <a:lnTo>
                  <a:pt x="118821" y="843"/>
                </a:lnTo>
                <a:lnTo>
                  <a:pt x="104453" y="0"/>
                </a:lnTo>
                <a:close/>
              </a:path>
              <a:path w="203200" h="330834">
                <a:moveTo>
                  <a:pt x="174905" y="24021"/>
                </a:moveTo>
                <a:lnTo>
                  <a:pt x="98405" y="24021"/>
                </a:lnTo>
                <a:lnTo>
                  <a:pt x="129296" y="30374"/>
                </a:lnTo>
                <a:lnTo>
                  <a:pt x="152648" y="46302"/>
                </a:lnTo>
                <a:lnTo>
                  <a:pt x="168469" y="67109"/>
                </a:lnTo>
                <a:lnTo>
                  <a:pt x="176765" y="88098"/>
                </a:lnTo>
                <a:lnTo>
                  <a:pt x="174905" y="24021"/>
                </a:lnTo>
                <a:close/>
              </a:path>
            </a:pathLst>
          </a:custGeom>
          <a:solidFill>
            <a:srgbClr val="FFFFFF"/>
          </a:solidFill>
        </p:spPr>
        <p:txBody>
          <a:bodyPr wrap="square" lIns="0" tIns="0" rIns="0" bIns="0" rtlCol="0"/>
          <a:lstStyle/>
          <a:p>
            <a:endParaRPr dirty="0"/>
          </a:p>
        </p:txBody>
      </p:sp>
      <p:sp>
        <p:nvSpPr>
          <p:cNvPr id="5" name="object 5"/>
          <p:cNvSpPr/>
          <p:nvPr/>
        </p:nvSpPr>
        <p:spPr>
          <a:xfrm>
            <a:off x="995571" y="166512"/>
            <a:ext cx="311785" cy="318770"/>
          </a:xfrm>
          <a:custGeom>
            <a:avLst/>
            <a:gdLst/>
            <a:ahLst/>
            <a:cxnLst/>
            <a:rect l="l" t="t" r="r" b="b"/>
            <a:pathLst>
              <a:path w="311784" h="318770">
                <a:moveTo>
                  <a:pt x="124525" y="0"/>
                </a:moveTo>
                <a:lnTo>
                  <a:pt x="0" y="0"/>
                </a:lnTo>
                <a:lnTo>
                  <a:pt x="6021" y="4021"/>
                </a:lnTo>
                <a:lnTo>
                  <a:pt x="12043" y="10013"/>
                </a:lnTo>
                <a:lnTo>
                  <a:pt x="12043" y="308397"/>
                </a:lnTo>
                <a:lnTo>
                  <a:pt x="6021" y="314416"/>
                </a:lnTo>
                <a:lnTo>
                  <a:pt x="0" y="318410"/>
                </a:lnTo>
                <a:lnTo>
                  <a:pt x="120510" y="318410"/>
                </a:lnTo>
                <a:lnTo>
                  <a:pt x="178589" y="311948"/>
                </a:lnTo>
                <a:lnTo>
                  <a:pt x="225414" y="294388"/>
                </a:lnTo>
                <a:lnTo>
                  <a:pt x="70304" y="294388"/>
                </a:lnTo>
                <a:lnTo>
                  <a:pt x="70304" y="24048"/>
                </a:lnTo>
                <a:lnTo>
                  <a:pt x="78902" y="22878"/>
                </a:lnTo>
                <a:lnTo>
                  <a:pt x="90891" y="22277"/>
                </a:lnTo>
                <a:lnTo>
                  <a:pt x="103633" y="22056"/>
                </a:lnTo>
                <a:lnTo>
                  <a:pt x="223888" y="22024"/>
                </a:lnTo>
                <a:lnTo>
                  <a:pt x="192063" y="8224"/>
                </a:lnTo>
                <a:lnTo>
                  <a:pt x="124525" y="0"/>
                </a:lnTo>
                <a:close/>
              </a:path>
              <a:path w="311784" h="318770">
                <a:moveTo>
                  <a:pt x="223888" y="22024"/>
                </a:moveTo>
                <a:lnTo>
                  <a:pt x="114489" y="22024"/>
                </a:lnTo>
                <a:lnTo>
                  <a:pt x="165866" y="30388"/>
                </a:lnTo>
                <a:lnTo>
                  <a:pt x="202973" y="52404"/>
                </a:lnTo>
                <a:lnTo>
                  <a:pt x="227449" y="83455"/>
                </a:lnTo>
                <a:lnTo>
                  <a:pt x="240932" y="118925"/>
                </a:lnTo>
                <a:lnTo>
                  <a:pt x="245062" y="154198"/>
                </a:lnTo>
                <a:lnTo>
                  <a:pt x="241076" y="194927"/>
                </a:lnTo>
                <a:lnTo>
                  <a:pt x="227641" y="232963"/>
                </a:lnTo>
                <a:lnTo>
                  <a:pt x="202540" y="264654"/>
                </a:lnTo>
                <a:lnTo>
                  <a:pt x="163554" y="286346"/>
                </a:lnTo>
                <a:lnTo>
                  <a:pt x="108467" y="294388"/>
                </a:lnTo>
                <a:lnTo>
                  <a:pt x="225414" y="294388"/>
                </a:lnTo>
                <a:lnTo>
                  <a:pt x="263378" y="267094"/>
                </a:lnTo>
                <a:lnTo>
                  <a:pt x="289979" y="233263"/>
                </a:lnTo>
                <a:lnTo>
                  <a:pt x="305980" y="194871"/>
                </a:lnTo>
                <a:lnTo>
                  <a:pt x="311326" y="154198"/>
                </a:lnTo>
                <a:lnTo>
                  <a:pt x="308229" y="126788"/>
                </a:lnTo>
                <a:lnTo>
                  <a:pt x="297264" y="93756"/>
                </a:lnTo>
                <a:lnTo>
                  <a:pt x="275922" y="59831"/>
                </a:lnTo>
                <a:lnTo>
                  <a:pt x="241692" y="29744"/>
                </a:lnTo>
                <a:lnTo>
                  <a:pt x="223888" y="22024"/>
                </a:lnTo>
                <a:close/>
              </a:path>
            </a:pathLst>
          </a:custGeom>
          <a:solidFill>
            <a:srgbClr val="FFFFFF"/>
          </a:solidFill>
        </p:spPr>
        <p:txBody>
          <a:bodyPr wrap="square" lIns="0" tIns="0" rIns="0" bIns="0" rtlCol="0"/>
          <a:lstStyle/>
          <a:p>
            <a:endParaRPr dirty="0"/>
          </a:p>
        </p:txBody>
      </p:sp>
      <p:sp>
        <p:nvSpPr>
          <p:cNvPr id="6" name="object 6"/>
          <p:cNvSpPr/>
          <p:nvPr/>
        </p:nvSpPr>
        <p:spPr>
          <a:xfrm>
            <a:off x="1278797" y="158495"/>
            <a:ext cx="311785" cy="327025"/>
          </a:xfrm>
          <a:custGeom>
            <a:avLst/>
            <a:gdLst/>
            <a:ahLst/>
            <a:cxnLst/>
            <a:rect l="l" t="t" r="r" b="b"/>
            <a:pathLst>
              <a:path w="311784" h="327025">
                <a:moveTo>
                  <a:pt x="154659" y="0"/>
                </a:moveTo>
                <a:lnTo>
                  <a:pt x="22078" y="304402"/>
                </a:lnTo>
                <a:lnTo>
                  <a:pt x="0" y="326427"/>
                </a:lnTo>
                <a:lnTo>
                  <a:pt x="64256" y="326427"/>
                </a:lnTo>
                <a:lnTo>
                  <a:pt x="56760" y="322708"/>
                </a:lnTo>
                <a:lnTo>
                  <a:pt x="52464" y="317671"/>
                </a:lnTo>
                <a:lnTo>
                  <a:pt x="51554" y="311506"/>
                </a:lnTo>
                <a:lnTo>
                  <a:pt x="54220" y="304402"/>
                </a:lnTo>
                <a:lnTo>
                  <a:pt x="56322" y="296055"/>
                </a:lnTo>
                <a:lnTo>
                  <a:pt x="62001" y="281132"/>
                </a:lnTo>
                <a:lnTo>
                  <a:pt x="70320" y="261326"/>
                </a:lnTo>
                <a:lnTo>
                  <a:pt x="80340" y="238328"/>
                </a:lnTo>
                <a:lnTo>
                  <a:pt x="259151" y="238328"/>
                </a:lnTo>
                <a:lnTo>
                  <a:pt x="248542" y="214280"/>
                </a:lnTo>
                <a:lnTo>
                  <a:pt x="88369" y="214280"/>
                </a:lnTo>
                <a:lnTo>
                  <a:pt x="102674" y="180931"/>
                </a:lnTo>
                <a:lnTo>
                  <a:pt x="118490" y="142696"/>
                </a:lnTo>
                <a:lnTo>
                  <a:pt x="131295" y="111218"/>
                </a:lnTo>
                <a:lnTo>
                  <a:pt x="136568" y="98138"/>
                </a:lnTo>
                <a:lnTo>
                  <a:pt x="197494" y="98138"/>
                </a:lnTo>
                <a:lnTo>
                  <a:pt x="154659" y="0"/>
                </a:lnTo>
                <a:close/>
              </a:path>
              <a:path w="311784" h="327025">
                <a:moveTo>
                  <a:pt x="259151" y="238328"/>
                </a:moveTo>
                <a:lnTo>
                  <a:pt x="194829" y="238328"/>
                </a:lnTo>
                <a:lnTo>
                  <a:pt x="204865" y="261326"/>
                </a:lnTo>
                <a:lnTo>
                  <a:pt x="213396" y="281132"/>
                </a:lnTo>
                <a:lnTo>
                  <a:pt x="219668" y="296055"/>
                </a:lnTo>
                <a:lnTo>
                  <a:pt x="222930" y="304402"/>
                </a:lnTo>
                <a:lnTo>
                  <a:pt x="223480" y="310102"/>
                </a:lnTo>
                <a:lnTo>
                  <a:pt x="223519" y="311506"/>
                </a:lnTo>
                <a:lnTo>
                  <a:pt x="222177" y="316922"/>
                </a:lnTo>
                <a:lnTo>
                  <a:pt x="218131" y="321865"/>
                </a:lnTo>
                <a:lnTo>
                  <a:pt x="210887" y="326427"/>
                </a:lnTo>
                <a:lnTo>
                  <a:pt x="311326" y="326427"/>
                </a:lnTo>
                <a:lnTo>
                  <a:pt x="263961" y="249233"/>
                </a:lnTo>
                <a:lnTo>
                  <a:pt x="259151" y="238328"/>
                </a:lnTo>
                <a:close/>
              </a:path>
              <a:path w="311784" h="327025">
                <a:moveTo>
                  <a:pt x="197494" y="98138"/>
                </a:moveTo>
                <a:lnTo>
                  <a:pt x="136568" y="98138"/>
                </a:lnTo>
                <a:lnTo>
                  <a:pt x="140994" y="108963"/>
                </a:lnTo>
                <a:lnTo>
                  <a:pt x="152387" y="136684"/>
                </a:lnTo>
                <a:lnTo>
                  <a:pt x="167921" y="174167"/>
                </a:lnTo>
                <a:lnTo>
                  <a:pt x="184767" y="214280"/>
                </a:lnTo>
                <a:lnTo>
                  <a:pt x="248542" y="214280"/>
                </a:lnTo>
                <a:lnTo>
                  <a:pt x="218176" y="145440"/>
                </a:lnTo>
                <a:lnTo>
                  <a:pt x="197494" y="98138"/>
                </a:lnTo>
                <a:close/>
              </a:path>
            </a:pathLst>
          </a:custGeom>
          <a:solidFill>
            <a:srgbClr val="FFFFFF"/>
          </a:solidFill>
        </p:spPr>
        <p:txBody>
          <a:bodyPr wrap="square" lIns="0" tIns="0" rIns="0" bIns="0" rtlCol="0"/>
          <a:lstStyle/>
          <a:p>
            <a:endParaRPr dirty="0"/>
          </a:p>
        </p:txBody>
      </p:sp>
      <p:sp>
        <p:nvSpPr>
          <p:cNvPr id="7" name="object 7"/>
          <p:cNvSpPr/>
          <p:nvPr/>
        </p:nvSpPr>
        <p:spPr>
          <a:xfrm>
            <a:off x="491415" y="530996"/>
            <a:ext cx="1092835" cy="198755"/>
          </a:xfrm>
          <a:custGeom>
            <a:avLst/>
            <a:gdLst/>
            <a:ahLst/>
            <a:cxnLst/>
            <a:rect l="l" t="t" r="r" b="b"/>
            <a:pathLst>
              <a:path w="1092835" h="198754">
                <a:moveTo>
                  <a:pt x="1092686" y="0"/>
                </a:moveTo>
                <a:lnTo>
                  <a:pt x="979009" y="562"/>
                </a:lnTo>
                <a:lnTo>
                  <a:pt x="698490" y="18020"/>
                </a:lnTo>
                <a:lnTo>
                  <a:pt x="341897" y="76032"/>
                </a:lnTo>
                <a:lnTo>
                  <a:pt x="0" y="198255"/>
                </a:lnTo>
                <a:lnTo>
                  <a:pt x="77519" y="171941"/>
                </a:lnTo>
                <a:lnTo>
                  <a:pt x="297774" y="115399"/>
                </a:lnTo>
                <a:lnTo>
                  <a:pt x="642315" y="62234"/>
                </a:lnTo>
                <a:lnTo>
                  <a:pt x="1092686" y="46046"/>
                </a:lnTo>
                <a:lnTo>
                  <a:pt x="1092686" y="0"/>
                </a:lnTo>
                <a:close/>
              </a:path>
            </a:pathLst>
          </a:custGeom>
          <a:solidFill>
            <a:srgbClr val="FFFFFF"/>
          </a:solidFill>
        </p:spPr>
        <p:txBody>
          <a:bodyPr wrap="square" lIns="0" tIns="0" rIns="0" bIns="0" rtlCol="0"/>
          <a:lstStyle/>
          <a:p>
            <a:endParaRPr dirty="0"/>
          </a:p>
        </p:txBody>
      </p:sp>
      <p:sp>
        <p:nvSpPr>
          <p:cNvPr id="8" name="object 8"/>
          <p:cNvSpPr/>
          <p:nvPr/>
        </p:nvSpPr>
        <p:spPr>
          <a:xfrm>
            <a:off x="491415" y="530996"/>
            <a:ext cx="375920" cy="56515"/>
          </a:xfrm>
          <a:custGeom>
            <a:avLst/>
            <a:gdLst/>
            <a:ahLst/>
            <a:cxnLst/>
            <a:rect l="l" t="t" r="r" b="b"/>
            <a:pathLst>
              <a:path w="375919" h="56515">
                <a:moveTo>
                  <a:pt x="317972" y="40858"/>
                </a:moveTo>
                <a:lnTo>
                  <a:pt x="92586" y="40858"/>
                </a:lnTo>
                <a:lnTo>
                  <a:pt x="217938" y="45550"/>
                </a:lnTo>
                <a:lnTo>
                  <a:pt x="328225" y="52494"/>
                </a:lnTo>
                <a:lnTo>
                  <a:pt x="375617" y="56060"/>
                </a:lnTo>
                <a:lnTo>
                  <a:pt x="317972" y="40858"/>
                </a:lnTo>
                <a:close/>
              </a:path>
              <a:path w="375919" h="56515">
                <a:moveTo>
                  <a:pt x="0" y="0"/>
                </a:moveTo>
                <a:lnTo>
                  <a:pt x="0" y="44049"/>
                </a:lnTo>
                <a:lnTo>
                  <a:pt x="92586" y="40858"/>
                </a:lnTo>
                <a:lnTo>
                  <a:pt x="317972" y="40858"/>
                </a:lnTo>
                <a:lnTo>
                  <a:pt x="255911" y="24493"/>
                </a:lnTo>
                <a:lnTo>
                  <a:pt x="133572" y="7756"/>
                </a:lnTo>
                <a:lnTo>
                  <a:pt x="38351" y="1156"/>
                </a:lnTo>
                <a:lnTo>
                  <a:pt x="0" y="0"/>
                </a:lnTo>
                <a:close/>
              </a:path>
            </a:pathLst>
          </a:custGeom>
          <a:solidFill>
            <a:srgbClr val="FFFFFF"/>
          </a:solidFill>
        </p:spPr>
        <p:txBody>
          <a:bodyPr wrap="square" lIns="0" tIns="0" rIns="0" bIns="0" rtlCol="0"/>
          <a:lstStyle/>
          <a:p>
            <a:endParaRPr dirty="0"/>
          </a:p>
        </p:txBody>
      </p:sp>
      <p:sp>
        <p:nvSpPr>
          <p:cNvPr id="9" name="object 9"/>
          <p:cNvSpPr/>
          <p:nvPr/>
        </p:nvSpPr>
        <p:spPr>
          <a:xfrm>
            <a:off x="491415" y="603341"/>
            <a:ext cx="265430" cy="46355"/>
          </a:xfrm>
          <a:custGeom>
            <a:avLst/>
            <a:gdLst/>
            <a:ahLst/>
            <a:cxnLst/>
            <a:rect l="l" t="t" r="r" b="b"/>
            <a:pathLst>
              <a:path w="265430" h="46354">
                <a:moveTo>
                  <a:pt x="94907" y="0"/>
                </a:moveTo>
                <a:lnTo>
                  <a:pt x="27304" y="964"/>
                </a:lnTo>
                <a:lnTo>
                  <a:pt x="0" y="1744"/>
                </a:lnTo>
                <a:lnTo>
                  <a:pt x="0" y="45793"/>
                </a:lnTo>
                <a:lnTo>
                  <a:pt x="51597" y="34472"/>
                </a:lnTo>
                <a:lnTo>
                  <a:pt x="141610" y="21275"/>
                </a:lnTo>
                <a:lnTo>
                  <a:pt x="265142" y="5765"/>
                </a:lnTo>
                <a:lnTo>
                  <a:pt x="181342" y="912"/>
                </a:lnTo>
                <a:lnTo>
                  <a:pt x="94907" y="0"/>
                </a:lnTo>
                <a:close/>
              </a:path>
            </a:pathLst>
          </a:custGeom>
          <a:solidFill>
            <a:srgbClr val="FFFFFF"/>
          </a:solidFill>
        </p:spPr>
        <p:txBody>
          <a:bodyPr wrap="square" lIns="0" tIns="0" rIns="0" bIns="0" rtlCol="0"/>
          <a:lstStyle/>
          <a:p>
            <a:endParaRPr dirty="0"/>
          </a:p>
        </p:txBody>
      </p:sp>
      <p:sp>
        <p:nvSpPr>
          <p:cNvPr id="10" name="object 10"/>
          <p:cNvSpPr/>
          <p:nvPr/>
        </p:nvSpPr>
        <p:spPr>
          <a:xfrm>
            <a:off x="491415" y="613102"/>
            <a:ext cx="1092835" cy="306705"/>
          </a:xfrm>
          <a:custGeom>
            <a:avLst/>
            <a:gdLst/>
            <a:ahLst/>
            <a:cxnLst/>
            <a:rect l="l" t="t" r="r" b="b"/>
            <a:pathLst>
              <a:path w="1092835" h="306705">
                <a:moveTo>
                  <a:pt x="1092686" y="0"/>
                </a:moveTo>
                <a:lnTo>
                  <a:pt x="976163" y="0"/>
                </a:lnTo>
                <a:lnTo>
                  <a:pt x="944443" y="759"/>
                </a:lnTo>
                <a:lnTo>
                  <a:pt x="872073" y="3428"/>
                </a:lnTo>
                <a:lnTo>
                  <a:pt x="789181" y="8038"/>
                </a:lnTo>
                <a:lnTo>
                  <a:pt x="744309" y="11225"/>
                </a:lnTo>
                <a:lnTo>
                  <a:pt x="697430" y="15082"/>
                </a:lnTo>
                <a:lnTo>
                  <a:pt x="648753" y="19670"/>
                </a:lnTo>
                <a:lnTo>
                  <a:pt x="598485" y="25052"/>
                </a:lnTo>
                <a:lnTo>
                  <a:pt x="546834" y="31289"/>
                </a:lnTo>
                <a:lnTo>
                  <a:pt x="494008" y="38441"/>
                </a:lnTo>
                <a:lnTo>
                  <a:pt x="440215" y="46572"/>
                </a:lnTo>
                <a:lnTo>
                  <a:pt x="385663" y="55741"/>
                </a:lnTo>
                <a:lnTo>
                  <a:pt x="330559" y="66012"/>
                </a:lnTo>
                <a:lnTo>
                  <a:pt x="275112" y="77445"/>
                </a:lnTo>
                <a:lnTo>
                  <a:pt x="219529" y="90101"/>
                </a:lnTo>
                <a:lnTo>
                  <a:pt x="164018" y="104044"/>
                </a:lnTo>
                <a:lnTo>
                  <a:pt x="108788" y="119333"/>
                </a:lnTo>
                <a:lnTo>
                  <a:pt x="54046" y="136030"/>
                </a:lnTo>
                <a:lnTo>
                  <a:pt x="0" y="154198"/>
                </a:lnTo>
                <a:lnTo>
                  <a:pt x="0" y="306396"/>
                </a:lnTo>
                <a:lnTo>
                  <a:pt x="1088645" y="306396"/>
                </a:lnTo>
                <a:lnTo>
                  <a:pt x="1088645" y="302391"/>
                </a:lnTo>
                <a:lnTo>
                  <a:pt x="1092686" y="302391"/>
                </a:lnTo>
                <a:lnTo>
                  <a:pt x="1092686" y="0"/>
                </a:lnTo>
                <a:close/>
              </a:path>
            </a:pathLst>
          </a:custGeom>
          <a:solidFill>
            <a:srgbClr val="FFFFFF"/>
          </a:solidFill>
        </p:spPr>
        <p:txBody>
          <a:bodyPr wrap="square" lIns="0" tIns="0" rIns="0" bIns="0" rtlCol="0"/>
          <a:lstStyle/>
          <a:p>
            <a:endParaRPr dirty="0"/>
          </a:p>
        </p:txBody>
      </p:sp>
      <p:sp>
        <p:nvSpPr>
          <p:cNvPr id="11" name="object 11"/>
          <p:cNvSpPr/>
          <p:nvPr/>
        </p:nvSpPr>
        <p:spPr>
          <a:xfrm>
            <a:off x="1420367" y="1159763"/>
            <a:ext cx="6270498" cy="802386"/>
          </a:xfrm>
          <a:prstGeom prst="rect">
            <a:avLst/>
          </a:prstGeom>
          <a:blipFill>
            <a:blip r:embed="rId2" cstate="print"/>
            <a:stretch>
              <a:fillRect/>
            </a:stretch>
          </a:blipFill>
        </p:spPr>
        <p:txBody>
          <a:bodyPr wrap="square" lIns="0" tIns="0" rIns="0" bIns="0" rtlCol="0"/>
          <a:lstStyle/>
          <a:p>
            <a:endParaRPr dirty="0"/>
          </a:p>
        </p:txBody>
      </p:sp>
      <p:sp>
        <p:nvSpPr>
          <p:cNvPr id="12" name="object 12"/>
          <p:cNvSpPr txBox="1">
            <a:spLocks noGrp="1"/>
          </p:cNvSpPr>
          <p:nvPr>
            <p:ph type="title"/>
          </p:nvPr>
        </p:nvSpPr>
        <p:spPr>
          <a:xfrm>
            <a:off x="1664970" y="1267409"/>
            <a:ext cx="5812155" cy="452120"/>
          </a:xfrm>
          <a:prstGeom prst="rect">
            <a:avLst/>
          </a:prstGeom>
        </p:spPr>
        <p:txBody>
          <a:bodyPr vert="horz" wrap="square" lIns="0" tIns="12065" rIns="0" bIns="0" rtlCol="0">
            <a:spAutoFit/>
          </a:bodyPr>
          <a:lstStyle/>
          <a:p>
            <a:pPr marL="12700">
              <a:lnSpc>
                <a:spcPct val="100000"/>
              </a:lnSpc>
              <a:spcBef>
                <a:spcPts val="95"/>
              </a:spcBef>
            </a:pPr>
            <a:r>
              <a:rPr spc="-5" dirty="0"/>
              <a:t>Civil </a:t>
            </a:r>
            <a:r>
              <a:rPr spc="-10" dirty="0"/>
              <a:t>Rights </a:t>
            </a:r>
            <a:r>
              <a:rPr spc="-5" dirty="0"/>
              <a:t>Legal</a:t>
            </a:r>
            <a:r>
              <a:rPr spc="85" dirty="0"/>
              <a:t> </a:t>
            </a:r>
            <a:r>
              <a:rPr spc="-10" dirty="0"/>
              <a:t>Authorities</a:t>
            </a:r>
          </a:p>
        </p:txBody>
      </p:sp>
      <p:sp>
        <p:nvSpPr>
          <p:cNvPr id="13" name="object 13"/>
          <p:cNvSpPr txBox="1"/>
          <p:nvPr/>
        </p:nvSpPr>
        <p:spPr>
          <a:xfrm>
            <a:off x="465226" y="2167808"/>
            <a:ext cx="8145374" cy="2803332"/>
          </a:xfrm>
          <a:prstGeom prst="rect">
            <a:avLst/>
          </a:prstGeom>
        </p:spPr>
        <p:txBody>
          <a:bodyPr vert="horz" wrap="square" lIns="0" tIns="147320" rIns="0" bIns="0" rtlCol="0">
            <a:spAutoFit/>
          </a:bodyPr>
          <a:lstStyle/>
          <a:p>
            <a:pPr marL="12700">
              <a:lnSpc>
                <a:spcPct val="100000"/>
              </a:lnSpc>
              <a:spcBef>
                <a:spcPts val="1160"/>
              </a:spcBef>
            </a:pPr>
            <a:r>
              <a:rPr sz="1800" dirty="0">
                <a:latin typeface="Verdana"/>
                <a:cs typeface="Verdana"/>
              </a:rPr>
              <a:t>USDA </a:t>
            </a:r>
            <a:r>
              <a:rPr sz="1800" spc="-5" dirty="0">
                <a:latin typeface="Verdana"/>
                <a:cs typeface="Verdana"/>
              </a:rPr>
              <a:t>Departmental Regulation</a:t>
            </a:r>
            <a:r>
              <a:rPr sz="1800" spc="0" dirty="0">
                <a:latin typeface="Verdana"/>
                <a:cs typeface="Verdana"/>
              </a:rPr>
              <a:t> </a:t>
            </a:r>
            <a:r>
              <a:rPr sz="1800" spc="-15" dirty="0">
                <a:latin typeface="Verdana"/>
                <a:cs typeface="Verdana"/>
              </a:rPr>
              <a:t>4330-2</a:t>
            </a:r>
            <a:endParaRPr sz="1800" dirty="0">
              <a:latin typeface="Verdana"/>
              <a:cs typeface="Verdana"/>
            </a:endParaRPr>
          </a:p>
          <a:p>
            <a:pPr marL="927100" indent="-570230">
              <a:lnSpc>
                <a:spcPct val="100000"/>
              </a:lnSpc>
              <a:spcBef>
                <a:spcPts val="1195"/>
              </a:spcBef>
              <a:buClr>
                <a:srgbClr val="E41B2D"/>
              </a:buClr>
              <a:buFont typeface="Wingdings"/>
              <a:buChar char=""/>
              <a:tabLst>
                <a:tab pos="737870" algn="l"/>
                <a:tab pos="738505" algn="l"/>
              </a:tabLst>
            </a:pPr>
            <a:r>
              <a:rPr sz="2000" spc="-5" dirty="0">
                <a:solidFill>
                  <a:srgbClr val="FF0000"/>
                </a:solidFill>
                <a:latin typeface="Verdana"/>
                <a:cs typeface="Verdana"/>
              </a:rPr>
              <a:t>Prohibits discrimination in programs </a:t>
            </a:r>
            <a:r>
              <a:rPr sz="2000" dirty="0">
                <a:solidFill>
                  <a:srgbClr val="FF0000"/>
                </a:solidFill>
                <a:latin typeface="Verdana"/>
                <a:cs typeface="Verdana"/>
              </a:rPr>
              <a:t>and </a:t>
            </a:r>
            <a:r>
              <a:rPr sz="2000" spc="-5" dirty="0">
                <a:solidFill>
                  <a:srgbClr val="FF0000"/>
                </a:solidFill>
                <a:latin typeface="Verdana"/>
                <a:cs typeface="Verdana"/>
              </a:rPr>
              <a:t>activities </a:t>
            </a:r>
            <a:r>
              <a:rPr sz="2000" dirty="0">
                <a:solidFill>
                  <a:srgbClr val="FF0000"/>
                </a:solidFill>
                <a:latin typeface="Verdana"/>
                <a:cs typeface="Verdana"/>
              </a:rPr>
              <a:t>funded</a:t>
            </a:r>
            <a:r>
              <a:rPr sz="2000" spc="-65" dirty="0">
                <a:solidFill>
                  <a:srgbClr val="FF0000"/>
                </a:solidFill>
                <a:latin typeface="Verdana"/>
                <a:cs typeface="Verdana"/>
              </a:rPr>
              <a:t> </a:t>
            </a:r>
            <a:r>
              <a:rPr sz="2000" spc="-10" dirty="0">
                <a:solidFill>
                  <a:srgbClr val="FF0000"/>
                </a:solidFill>
                <a:latin typeface="Verdana"/>
                <a:cs typeface="Verdana"/>
              </a:rPr>
              <a:t>in</a:t>
            </a:r>
            <a:r>
              <a:rPr lang="en-US" sz="2000" dirty="0">
                <a:latin typeface="Verdana"/>
                <a:cs typeface="Verdana"/>
              </a:rPr>
              <a:t> </a:t>
            </a:r>
            <a:r>
              <a:rPr sz="2000" spc="-5" dirty="0">
                <a:solidFill>
                  <a:srgbClr val="FF0000"/>
                </a:solidFill>
                <a:latin typeface="Verdana"/>
                <a:cs typeface="Verdana"/>
              </a:rPr>
              <a:t>whole </a:t>
            </a:r>
            <a:r>
              <a:rPr sz="2000" dirty="0">
                <a:solidFill>
                  <a:srgbClr val="FF0000"/>
                </a:solidFill>
                <a:latin typeface="Verdana"/>
                <a:cs typeface="Verdana"/>
              </a:rPr>
              <a:t>or </a:t>
            </a:r>
            <a:r>
              <a:rPr sz="2000" spc="-5" dirty="0">
                <a:solidFill>
                  <a:srgbClr val="FF0000"/>
                </a:solidFill>
                <a:latin typeface="Verdana"/>
                <a:cs typeface="Verdana"/>
              </a:rPr>
              <a:t>in part by </a:t>
            </a:r>
            <a:r>
              <a:rPr sz="2000" dirty="0">
                <a:solidFill>
                  <a:srgbClr val="FF0000"/>
                </a:solidFill>
                <a:latin typeface="Verdana"/>
                <a:cs typeface="Verdana"/>
              </a:rPr>
              <a:t>the</a:t>
            </a:r>
            <a:r>
              <a:rPr sz="2000" spc="-70" dirty="0">
                <a:solidFill>
                  <a:srgbClr val="FF0000"/>
                </a:solidFill>
                <a:latin typeface="Verdana"/>
                <a:cs typeface="Verdana"/>
              </a:rPr>
              <a:t> </a:t>
            </a:r>
            <a:r>
              <a:rPr sz="2000" dirty="0">
                <a:solidFill>
                  <a:srgbClr val="FF0000"/>
                </a:solidFill>
                <a:latin typeface="Verdana"/>
                <a:cs typeface="Verdana"/>
              </a:rPr>
              <a:t>USDA</a:t>
            </a:r>
            <a:endParaRPr sz="2000" dirty="0">
              <a:latin typeface="Verdana"/>
              <a:cs typeface="Verdana"/>
            </a:endParaRPr>
          </a:p>
          <a:p>
            <a:pPr>
              <a:lnSpc>
                <a:spcPct val="100000"/>
              </a:lnSpc>
            </a:pPr>
            <a:endParaRPr sz="2400" dirty="0">
              <a:latin typeface="Times New Roman"/>
              <a:cs typeface="Times New Roman"/>
            </a:endParaRPr>
          </a:p>
          <a:p>
            <a:pPr marL="12700">
              <a:lnSpc>
                <a:spcPct val="100000"/>
              </a:lnSpc>
              <a:spcBef>
                <a:spcPts val="1930"/>
              </a:spcBef>
            </a:pPr>
            <a:r>
              <a:rPr sz="1800" dirty="0">
                <a:latin typeface="Verdana"/>
                <a:cs typeface="Verdana"/>
              </a:rPr>
              <a:t>FNS </a:t>
            </a:r>
            <a:r>
              <a:rPr sz="1800" spc="-5" dirty="0">
                <a:latin typeface="Verdana"/>
                <a:cs typeface="Verdana"/>
              </a:rPr>
              <a:t>Instruction </a:t>
            </a:r>
            <a:r>
              <a:rPr sz="1800" spc="-10" dirty="0">
                <a:latin typeface="Verdana"/>
                <a:cs typeface="Verdana"/>
              </a:rPr>
              <a:t>113-1 </a:t>
            </a:r>
            <a:r>
              <a:rPr sz="1800" dirty="0">
                <a:latin typeface="Verdana"/>
                <a:cs typeface="Verdana"/>
              </a:rPr>
              <a:t>and </a:t>
            </a:r>
            <a:r>
              <a:rPr sz="1800" spc="-5" dirty="0">
                <a:latin typeface="Verdana"/>
                <a:cs typeface="Verdana"/>
              </a:rPr>
              <a:t>Appendix</a:t>
            </a:r>
            <a:r>
              <a:rPr sz="1800" spc="55" dirty="0">
                <a:latin typeface="Verdana"/>
                <a:cs typeface="Verdana"/>
              </a:rPr>
              <a:t> </a:t>
            </a:r>
            <a:r>
              <a:rPr sz="1800" dirty="0">
                <a:latin typeface="Verdana"/>
                <a:cs typeface="Verdana"/>
              </a:rPr>
              <a:t>C</a:t>
            </a:r>
          </a:p>
          <a:p>
            <a:pPr marL="927100" marR="1046480" indent="-570230">
              <a:lnSpc>
                <a:spcPts val="2160"/>
              </a:lnSpc>
              <a:spcBef>
                <a:spcPts val="1225"/>
              </a:spcBef>
              <a:buClr>
                <a:srgbClr val="E41B2D"/>
              </a:buClr>
              <a:buFont typeface="Wingdings"/>
              <a:buChar char=""/>
              <a:tabLst>
                <a:tab pos="737870" algn="l"/>
                <a:tab pos="738505" algn="l"/>
              </a:tabLst>
            </a:pPr>
            <a:r>
              <a:rPr sz="2000" spc="-5" dirty="0">
                <a:solidFill>
                  <a:srgbClr val="FF0000"/>
                </a:solidFill>
                <a:latin typeface="Verdana"/>
                <a:cs typeface="Verdana"/>
              </a:rPr>
              <a:t>Provides information on Civil Rights compliance </a:t>
            </a:r>
            <a:r>
              <a:rPr sz="2000" dirty="0">
                <a:solidFill>
                  <a:srgbClr val="FF0000"/>
                </a:solidFill>
                <a:latin typeface="Verdana"/>
                <a:cs typeface="Verdana"/>
              </a:rPr>
              <a:t>and </a:t>
            </a:r>
            <a:r>
              <a:rPr sz="2000" spc="-5" dirty="0">
                <a:solidFill>
                  <a:srgbClr val="FF0000"/>
                </a:solidFill>
                <a:latin typeface="Verdana"/>
                <a:cs typeface="Verdana"/>
              </a:rPr>
              <a:t>enforcement</a:t>
            </a:r>
            <a:endParaRPr sz="20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_US_PPT_tmp_Red">
  <a:themeElements>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fontScheme name="BE_US_PPT_tmp_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_US_PPT_tmp_Red 1">
        <a:dk1>
          <a:srgbClr val="000000"/>
        </a:dk1>
        <a:lt1>
          <a:srgbClr val="FFFFFF"/>
        </a:lt1>
        <a:dk2>
          <a:srgbClr val="980F39"/>
        </a:dk2>
        <a:lt2>
          <a:srgbClr val="E51B2E"/>
        </a:lt2>
        <a:accent1>
          <a:srgbClr val="86C0F1"/>
        </a:accent1>
        <a:accent2>
          <a:srgbClr val="BA97D4"/>
        </a:accent2>
        <a:accent3>
          <a:srgbClr val="FFFFFF"/>
        </a:accent3>
        <a:accent4>
          <a:srgbClr val="000000"/>
        </a:accent4>
        <a:accent5>
          <a:srgbClr val="C3DCF7"/>
        </a:accent5>
        <a:accent6>
          <a:srgbClr val="A888C0"/>
        </a:accent6>
        <a:hlink>
          <a:srgbClr val="B0CA91"/>
        </a:hlink>
        <a:folHlink>
          <a:srgbClr val="A9ABAF"/>
        </a:folHlink>
      </a:clrScheme>
      <a:clrMap bg1="lt1" tx1="dk1" bg2="lt2" tx2="dk2" accent1="accent1" accent2="accent2" accent3="accent3" accent4="accent4" accent5="accent5" accent6="accent6" hlink="hlink" folHlink="folHlink"/>
    </a:extraClrScheme>
    <a:extraClrScheme>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_US_PPT_tmp_Red">
  <a:themeElements>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fontScheme name="BE_US_PPT_tmp_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8600" marR="0" indent="-22860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_US_PPT_tmp_Red 1">
        <a:dk1>
          <a:srgbClr val="000000"/>
        </a:dk1>
        <a:lt1>
          <a:srgbClr val="FFFFFF"/>
        </a:lt1>
        <a:dk2>
          <a:srgbClr val="980F39"/>
        </a:dk2>
        <a:lt2>
          <a:srgbClr val="E51B2E"/>
        </a:lt2>
        <a:accent1>
          <a:srgbClr val="86C0F1"/>
        </a:accent1>
        <a:accent2>
          <a:srgbClr val="BA97D4"/>
        </a:accent2>
        <a:accent3>
          <a:srgbClr val="FFFFFF"/>
        </a:accent3>
        <a:accent4>
          <a:srgbClr val="000000"/>
        </a:accent4>
        <a:accent5>
          <a:srgbClr val="C3DCF7"/>
        </a:accent5>
        <a:accent6>
          <a:srgbClr val="A888C0"/>
        </a:accent6>
        <a:hlink>
          <a:srgbClr val="B0CA91"/>
        </a:hlink>
        <a:folHlink>
          <a:srgbClr val="A9ABAF"/>
        </a:folHlink>
      </a:clrScheme>
      <a:clrMap bg1="lt1" tx1="dk1" bg2="lt2" tx2="dk2" accent1="accent1" accent2="accent2" accent3="accent3" accent4="accent4" accent5="accent5" accent6="accent6" hlink="hlink" folHlink="folHlink"/>
    </a:extraClrScheme>
    <a:extraClrScheme>
      <a:clrScheme name="BE_US_PPT_tmp_Red 2">
        <a:dk1>
          <a:srgbClr val="000000"/>
        </a:dk1>
        <a:lt1>
          <a:srgbClr val="FFFFFF"/>
        </a:lt1>
        <a:dk2>
          <a:srgbClr val="515256"/>
        </a:dk2>
        <a:lt2>
          <a:srgbClr val="E51B2E"/>
        </a:lt2>
        <a:accent1>
          <a:srgbClr val="2D5381"/>
        </a:accent1>
        <a:accent2>
          <a:srgbClr val="3D1D3F"/>
        </a:accent2>
        <a:accent3>
          <a:srgbClr val="FFFFFF"/>
        </a:accent3>
        <a:accent4>
          <a:srgbClr val="000000"/>
        </a:accent4>
        <a:accent5>
          <a:srgbClr val="ADB3C1"/>
        </a:accent5>
        <a:accent6>
          <a:srgbClr val="361938"/>
        </a:accent6>
        <a:hlink>
          <a:srgbClr val="980F39"/>
        </a:hlink>
        <a:folHlink>
          <a:srgbClr val="B0CA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1581C94A898249822BDE5696B4B973" ma:contentTypeVersion="1" ma:contentTypeDescription="Create a new document." ma:contentTypeScope="" ma:versionID="6877e1d3b8583e8d3206419e6321eada">
  <xsd:schema xmlns:xsd="http://www.w3.org/2001/XMLSchema" xmlns:xs="http://www.w3.org/2001/XMLSchema" xmlns:p="http://schemas.microsoft.com/office/2006/metadata/properties" xmlns:ns1="http://schemas.microsoft.com/sharepoint/v3" targetNamespace="http://schemas.microsoft.com/office/2006/metadata/properties" ma:root="true" ma:fieldsID="19883d5510c150174a0ef4ce7e9d021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B7D3E-6C1D-4D79-9D0D-2C7A22B949B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E7FEC088-EB52-4144-9031-7C77EC23548E}">
  <ds:schemaRefs>
    <ds:schemaRef ds:uri="http://schemas.microsoft.com/sharepoint/v3/contenttype/forms"/>
  </ds:schemaRefs>
</ds:datastoreItem>
</file>

<file path=customXml/itemProps3.xml><?xml version="1.0" encoding="utf-8"?>
<ds:datastoreItem xmlns:ds="http://schemas.openxmlformats.org/officeDocument/2006/customXml" ds:itemID="{3C2A9BCB-0983-47E9-A536-BDF7B79C3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895</TotalTime>
  <Words>5246</Words>
  <Application>Microsoft Office PowerPoint</Application>
  <PresentationFormat>On-screen Show (4:3)</PresentationFormat>
  <Paragraphs>524</Paragraphs>
  <Slides>48</Slides>
  <Notes>42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Calibri</vt:lpstr>
      <vt:lpstr>Helvetica</vt:lpstr>
      <vt:lpstr>Lucida Sans Unicode</vt:lpstr>
      <vt:lpstr>Times</vt:lpstr>
      <vt:lpstr>Times New Roman</vt:lpstr>
      <vt:lpstr>Verdana</vt:lpstr>
      <vt:lpstr>Wingdings</vt:lpstr>
      <vt:lpstr>Office Theme</vt:lpstr>
      <vt:lpstr>BE_US_PPT_tmp_Red</vt:lpstr>
      <vt:lpstr>1_BE_US_PPT_tmp_Red</vt:lpstr>
      <vt:lpstr>       Civil Rights Training   The Emergency Food Assistance Program (TEFAP)</vt:lpstr>
      <vt:lpstr>Civil Rights Training</vt:lpstr>
      <vt:lpstr>Front line - regular</vt:lpstr>
      <vt:lpstr>Civil Rights Training</vt:lpstr>
      <vt:lpstr>Agenda</vt:lpstr>
      <vt:lpstr>Civil Rights Legal Authorities</vt:lpstr>
      <vt:lpstr>Civil Rights Legal Authorities</vt:lpstr>
      <vt:lpstr>Civil Rights Legal Authorities</vt:lpstr>
      <vt:lpstr>Civil Rights Legal Authorities</vt:lpstr>
      <vt:lpstr>What is discrimination?</vt:lpstr>
      <vt:lpstr>Assurances</vt:lpstr>
      <vt:lpstr>Public Notification</vt:lpstr>
      <vt:lpstr>Elements of Public Notification</vt:lpstr>
      <vt:lpstr>Elements of Public Notification</vt:lpstr>
      <vt:lpstr>Nondiscrimination Statement</vt:lpstr>
      <vt:lpstr>Nondiscrimination Statement (Spanish)</vt:lpstr>
      <vt:lpstr>Nondiscrimination Statement</vt:lpstr>
      <vt:lpstr>“And Justice For All” Poster</vt:lpstr>
      <vt:lpstr>LEP Requirements</vt:lpstr>
      <vt:lpstr>LEP Requirements</vt:lpstr>
      <vt:lpstr>What is Meaningful Access?</vt:lpstr>
      <vt:lpstr>LEP and Program Access</vt:lpstr>
      <vt:lpstr>LEP and Program Access</vt:lpstr>
      <vt:lpstr>LEP and Program Access</vt:lpstr>
      <vt:lpstr>LEP Population and Data Sources</vt:lpstr>
      <vt:lpstr>Disability Discrimination</vt:lpstr>
      <vt:lpstr>Disability Discrimination</vt:lpstr>
      <vt:lpstr>Disability Discrimination</vt:lpstr>
      <vt:lpstr>Disability Discrimination</vt:lpstr>
      <vt:lpstr>Equal Opportunity for Religious Organizations</vt:lpstr>
      <vt:lpstr> TEFAP Written Notice of Beneficiary Rights </vt:lpstr>
      <vt:lpstr>Complaints of Discrimination</vt:lpstr>
      <vt:lpstr>Complaints of Discrimination</vt:lpstr>
      <vt:lpstr>USDA Complaint Forms</vt:lpstr>
      <vt:lpstr>Compliance Reviews</vt:lpstr>
      <vt:lpstr>Compliance Reviews</vt:lpstr>
      <vt:lpstr>Pre-Award Compliance Reviews</vt:lpstr>
      <vt:lpstr>Routine/Post-Award Reviews</vt:lpstr>
      <vt:lpstr>Special Compliance Reviews</vt:lpstr>
      <vt:lpstr>Resolution of Noncompliance</vt:lpstr>
      <vt:lpstr>Customer Service</vt:lpstr>
      <vt:lpstr>Conflict Resolution</vt:lpstr>
      <vt:lpstr>Conflict Resolution</vt:lpstr>
      <vt:lpstr>Customer Service</vt:lpstr>
      <vt:lpstr>Conflict Resolution</vt:lpstr>
      <vt:lpstr>Self Certification Form </vt:lpstr>
      <vt:lpstr>Questions</vt:lpstr>
      <vt:lpst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 Review of FNS Instruction 113-1</dc:title>
  <dc:creator>USDA</dc:creator>
  <cp:lastModifiedBy>Jennifer Sands</cp:lastModifiedBy>
  <cp:revision>51</cp:revision>
  <cp:lastPrinted>2020-06-04T18:51:30Z</cp:lastPrinted>
  <dcterms:created xsi:type="dcterms:W3CDTF">2018-05-30T15:40:09Z</dcterms:created>
  <dcterms:modified xsi:type="dcterms:W3CDTF">2021-06-22T14:28:39Z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2018-05-23T00:00:00Z</vt:filetime>
  </property>
  <property fmtid="{D5CDD505-2E9C-101B-9397-08002B2CF9AE}" pid="3" name="Creator">
    <vt:lpwstr>Microsoft® PowerPoint® 2016</vt:lpwstr>
  </property>
  <property fmtid="{D5CDD505-2E9C-101B-9397-08002B2CF9AE}" pid="4" name="LastSaved">
    <vt:filetime>2018-05-30T00:00:00Z</vt:filetime>
  </property>
  <property fmtid="{D5CDD505-2E9C-101B-9397-08002B2CF9AE}" pid="5" name="ContentTypeId">
    <vt:lpwstr>0x0101008A1581C94A898249822BDE5696B4B973</vt:lpwstr>
  </property>
  <property fmtid="{D5CDD505-2E9C-101B-9397-08002B2CF9AE}" pid="6" name="Order">
    <vt:r8>5500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